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17"/>
  </p:notesMasterIdLst>
  <p:sldIdLst>
    <p:sldId id="256" r:id="rId2"/>
    <p:sldId id="336" r:id="rId3"/>
    <p:sldId id="339" r:id="rId4"/>
    <p:sldId id="340" r:id="rId5"/>
    <p:sldId id="279" r:id="rId6"/>
    <p:sldId id="341" r:id="rId7"/>
    <p:sldId id="337" r:id="rId8"/>
    <p:sldId id="264" r:id="rId9"/>
    <p:sldId id="333" r:id="rId10"/>
    <p:sldId id="334" r:id="rId11"/>
    <p:sldId id="320" r:id="rId12"/>
    <p:sldId id="266" r:id="rId13"/>
    <p:sldId id="286" r:id="rId14"/>
    <p:sldId id="338" r:id="rId15"/>
    <p:sldId id="31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C6BD0-9210-31A0-8159-2C6308B8C322}" v="3472" dt="2020-11-24T12:06:37.361"/>
    <p1510:client id="{551BB658-8BC7-8F5A-114D-699C4A547248}" v="116" dt="2020-11-24T12:29:15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9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3FB07-C925-47D7-AE6F-23F4B14BF68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1BABCA-96AE-4E44-8D9A-27A5F7F0195B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i="1" dirty="0" smtClean="0"/>
            <a:t>Приемы и методы развития мелкой моторики</a:t>
          </a:r>
          <a:endParaRPr lang="ru-RU" b="1" i="1" dirty="0"/>
        </a:p>
      </dgm:t>
    </dgm:pt>
    <dgm:pt modelId="{722E9F09-FEB4-474C-BB22-280C25808F73}" type="parTrans" cxnId="{2D1EEB27-E93C-4C98-B054-2D56891CD0E1}">
      <dgm:prSet/>
      <dgm:spPr/>
      <dgm:t>
        <a:bodyPr/>
        <a:lstStyle/>
        <a:p>
          <a:endParaRPr lang="ru-RU"/>
        </a:p>
      </dgm:t>
    </dgm:pt>
    <dgm:pt modelId="{68EBAF04-4C53-4ACE-BDB0-BE0777CDAF32}" type="sibTrans" cxnId="{2D1EEB27-E93C-4C98-B054-2D56891CD0E1}">
      <dgm:prSet/>
      <dgm:spPr/>
      <dgm:t>
        <a:bodyPr/>
        <a:lstStyle/>
        <a:p>
          <a:endParaRPr lang="ru-RU"/>
        </a:p>
      </dgm:t>
    </dgm:pt>
    <dgm:pt modelId="{E805B3CF-8504-48B3-9CE0-74ACADAB07B1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500" dirty="0" err="1" smtClean="0">
              <a:solidFill>
                <a:srgbClr val="002060"/>
              </a:solidFill>
              <a:latin typeface="inherit"/>
            </a:rPr>
            <a:t>Физминутки</a:t>
          </a:r>
          <a:endParaRPr lang="ru-RU" sz="1500" dirty="0">
            <a:solidFill>
              <a:srgbClr val="002060"/>
            </a:solidFill>
            <a:latin typeface="inherit"/>
          </a:endParaRPr>
        </a:p>
      </dgm:t>
    </dgm:pt>
    <dgm:pt modelId="{83CF7BFB-8F83-4BC9-B65A-3DF3A26D35B6}" type="parTrans" cxnId="{7583226B-04CA-45E8-BCDE-E21ED69FB384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13A3C036-65DB-4ECC-8D89-598852C32663}" type="sibTrans" cxnId="{7583226B-04CA-45E8-BCDE-E21ED69FB384}">
      <dgm:prSet/>
      <dgm:spPr/>
      <dgm:t>
        <a:bodyPr/>
        <a:lstStyle/>
        <a:p>
          <a:endParaRPr lang="ru-RU"/>
        </a:p>
      </dgm:t>
    </dgm:pt>
    <dgm:pt modelId="{E3C0EE77-1C63-4E20-8551-233F5320AF98}">
      <dgm:prSet phldrT="[Текст]" custT="1"/>
      <dgm:spPr>
        <a:solidFill>
          <a:schemeClr val="accent6">
            <a:lumMod val="75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1400" dirty="0" smtClean="0">
              <a:latin typeface="inherit"/>
            </a:rPr>
            <a:t>Массаж рук массажным мячом</a:t>
          </a:r>
          <a:endParaRPr lang="ru-RU" sz="1400" dirty="0"/>
        </a:p>
      </dgm:t>
    </dgm:pt>
    <dgm:pt modelId="{75D7D91E-82E1-4F12-97EE-E54DE69F0D3E}" type="parTrans" cxnId="{78CB38C6-F3E2-40F9-965A-9277C0BE7EC9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257D2A1E-99D2-4E88-AACE-52A580261D21}" type="sibTrans" cxnId="{78CB38C6-F3E2-40F9-965A-9277C0BE7EC9}">
      <dgm:prSet/>
      <dgm:spPr/>
      <dgm:t>
        <a:bodyPr/>
        <a:lstStyle/>
        <a:p>
          <a:endParaRPr lang="ru-RU"/>
        </a:p>
      </dgm:t>
    </dgm:pt>
    <dgm:pt modelId="{C5321BE7-83D1-44B6-86E2-78C6A65035E3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dirty="0" smtClean="0">
              <a:latin typeface="inherit"/>
            </a:rPr>
            <a:t>Игры с мозаикой и конструктором </a:t>
          </a:r>
          <a:endParaRPr lang="ru-RU" sz="1400" dirty="0"/>
        </a:p>
      </dgm:t>
    </dgm:pt>
    <dgm:pt modelId="{77F4855D-AA1B-44E5-A767-2EDC823724D4}" type="parTrans" cxnId="{C97BE823-7A47-4F1E-A9FD-14AEB65DDA57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6AD73E6A-A36D-45DB-A8BC-196931A29784}" type="sibTrans" cxnId="{C97BE823-7A47-4F1E-A9FD-14AEB65DDA57}">
      <dgm:prSet/>
      <dgm:spPr/>
      <dgm:t>
        <a:bodyPr/>
        <a:lstStyle/>
        <a:p>
          <a:endParaRPr lang="ru-RU"/>
        </a:p>
      </dgm:t>
    </dgm:pt>
    <dgm:pt modelId="{680FAC55-CB8C-4B58-A908-5F057ABE7F4F}">
      <dgm:prSet/>
      <dgm:spPr/>
      <dgm:t>
        <a:bodyPr/>
        <a:lstStyle/>
        <a:p>
          <a:endParaRPr lang="ru-RU" dirty="0"/>
        </a:p>
      </dgm:t>
    </dgm:pt>
    <dgm:pt modelId="{45F9BB62-B1E3-4EA8-911E-ABABB69EB418}" type="parTrans" cxnId="{22133257-B49A-4BDF-AA81-7EFBFBA8CFCC}">
      <dgm:prSet/>
      <dgm:spPr/>
      <dgm:t>
        <a:bodyPr/>
        <a:lstStyle/>
        <a:p>
          <a:endParaRPr lang="ru-RU"/>
        </a:p>
      </dgm:t>
    </dgm:pt>
    <dgm:pt modelId="{421658EF-2B14-438D-B692-1B2721B7D327}" type="sibTrans" cxnId="{22133257-B49A-4BDF-AA81-7EFBFBA8CFCC}">
      <dgm:prSet/>
      <dgm:spPr/>
      <dgm:t>
        <a:bodyPr/>
        <a:lstStyle/>
        <a:p>
          <a:endParaRPr lang="ru-RU"/>
        </a:p>
      </dgm:t>
    </dgm:pt>
    <dgm:pt modelId="{2EDEE41E-249F-47A1-86B0-67DF61297324}">
      <dgm:prSet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inherit"/>
            </a:rPr>
            <a:t>Игры с песком</a:t>
          </a:r>
          <a:endParaRPr lang="ru-RU" sz="1400" dirty="0">
            <a:solidFill>
              <a:srgbClr val="002060"/>
            </a:solidFill>
          </a:endParaRPr>
        </a:p>
      </dgm:t>
    </dgm:pt>
    <dgm:pt modelId="{0EC6FA02-66A5-47E4-A07C-39910D672620}" type="parTrans" cxnId="{A954FF05-A701-4F7F-A8C9-763221687938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7D969FF7-91B7-4611-B6DA-C6592A8569F2}" type="sibTrans" cxnId="{A954FF05-A701-4F7F-A8C9-763221687938}">
      <dgm:prSet/>
      <dgm:spPr/>
      <dgm:t>
        <a:bodyPr/>
        <a:lstStyle/>
        <a:p>
          <a:endParaRPr lang="ru-RU"/>
        </a:p>
      </dgm:t>
    </dgm:pt>
    <dgm:pt modelId="{296A293D-0A7F-4551-9A45-0133F149975B}">
      <dgm:prSet custT="1"/>
      <dgm:spPr>
        <a:solidFill>
          <a:srgbClr val="FF0000"/>
        </a:solidFill>
      </dgm:spPr>
      <dgm:t>
        <a:bodyPr/>
        <a:lstStyle/>
        <a:p>
          <a:r>
            <a:rPr lang="ru-RU" sz="1400" dirty="0" smtClean="0">
              <a:latin typeface="inherit"/>
              <a:cs typeface="Times New Roman" panose="02020603050405020304" pitchFamily="18" charset="0"/>
            </a:rPr>
            <a:t>Массаж кистей рук, самомассаж (с использование шарика Су-</a:t>
          </a:r>
          <a:r>
            <a:rPr lang="ru-RU" sz="1400" dirty="0" err="1" smtClean="0">
              <a:latin typeface="inherit"/>
              <a:cs typeface="Times New Roman" panose="02020603050405020304" pitchFamily="18" charset="0"/>
            </a:rPr>
            <a:t>Джок</a:t>
          </a:r>
          <a:r>
            <a:rPr lang="ru-RU" sz="1400" dirty="0" smtClean="0">
              <a:latin typeface="inherit"/>
              <a:cs typeface="Times New Roman" panose="02020603050405020304" pitchFamily="18" charset="0"/>
            </a:rPr>
            <a:t>)</a:t>
          </a:r>
          <a:endParaRPr lang="ru-RU" sz="1400" dirty="0">
            <a:latin typeface="inherit"/>
            <a:cs typeface="Times New Roman" panose="02020603050405020304" pitchFamily="18" charset="0"/>
          </a:endParaRPr>
        </a:p>
      </dgm:t>
    </dgm:pt>
    <dgm:pt modelId="{1D96C8CD-FF35-45C8-B2D3-8E06BEDF32F5}" type="parTrans" cxnId="{973E86D4-D1EA-4B35-9888-EABDA2E92954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877B48F5-0A23-41DD-B01C-E95723FF1972}" type="sibTrans" cxnId="{973E86D4-D1EA-4B35-9888-EABDA2E92954}">
      <dgm:prSet/>
      <dgm:spPr/>
      <dgm:t>
        <a:bodyPr/>
        <a:lstStyle/>
        <a:p>
          <a:endParaRPr lang="ru-RU"/>
        </a:p>
      </dgm:t>
    </dgm:pt>
    <dgm:pt modelId="{DA320B24-0655-49FA-82DF-8BF68EDB5A84}">
      <dgm:prSet custT="1"/>
      <dgm:spPr>
        <a:solidFill>
          <a:srgbClr val="FFFF00"/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inherit"/>
            </a:rPr>
            <a:t>Пальчиковая гимнастика</a:t>
          </a:r>
          <a:endParaRPr lang="ru-RU" sz="1400" dirty="0">
            <a:solidFill>
              <a:schemeClr val="tx2">
                <a:lumMod val="50000"/>
              </a:schemeClr>
            </a:solidFill>
            <a:latin typeface="inherit"/>
          </a:endParaRPr>
        </a:p>
      </dgm:t>
    </dgm:pt>
    <dgm:pt modelId="{6479EEF0-9121-4E15-AA63-27A720F73862}" type="parTrans" cxnId="{E4A96E86-961F-44FE-A1EB-531BD156473A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8FC3F074-1383-4345-A711-6E1D54F2E8DF}" type="sibTrans" cxnId="{E4A96E86-961F-44FE-A1EB-531BD156473A}">
      <dgm:prSet/>
      <dgm:spPr/>
      <dgm:t>
        <a:bodyPr/>
        <a:lstStyle/>
        <a:p>
          <a:endParaRPr lang="ru-RU"/>
        </a:p>
      </dgm:t>
    </dgm:pt>
    <dgm:pt modelId="{642A19AF-0DAF-4DAF-B431-53087F17ACD7}">
      <dgm:prSet custT="1"/>
      <dgm:spPr>
        <a:solidFill>
          <a:srgbClr val="C00000"/>
        </a:solidFill>
      </dgm:spPr>
      <dgm:t>
        <a:bodyPr/>
        <a:lstStyle/>
        <a:p>
          <a:r>
            <a:rPr lang="ru-RU" sz="1400" dirty="0" smtClean="0">
              <a:latin typeface="inherit"/>
            </a:rPr>
            <a:t>Сенсорная коробка для развития мелкой моторики рук (с чечевицей, с муляжами фруктов, овощей)</a:t>
          </a:r>
          <a:endParaRPr lang="ru-RU" sz="1400" dirty="0"/>
        </a:p>
      </dgm:t>
    </dgm:pt>
    <dgm:pt modelId="{5C01BBC7-4EB4-4277-8840-1210D33ACA1E}" type="parTrans" cxnId="{33759127-FFF9-4E90-938C-579D66116463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E3904858-0EC3-49A3-A949-35D13CA4C117}" type="sibTrans" cxnId="{33759127-FFF9-4E90-938C-579D66116463}">
      <dgm:prSet/>
      <dgm:spPr/>
      <dgm:t>
        <a:bodyPr/>
        <a:lstStyle/>
        <a:p>
          <a:endParaRPr lang="ru-RU"/>
        </a:p>
      </dgm:t>
    </dgm:pt>
    <dgm:pt modelId="{99A193E7-A6E5-437A-9FE4-F1C2EA3108C2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dirty="0" smtClean="0">
              <a:latin typeface="inherit"/>
            </a:rPr>
            <a:t>занятия прикладным творчеством - </a:t>
          </a:r>
          <a:r>
            <a:rPr lang="ru-RU" sz="1400" dirty="0" err="1" smtClean="0">
              <a:latin typeface="inherit"/>
            </a:rPr>
            <a:t>бисероплетение</a:t>
          </a:r>
          <a:r>
            <a:rPr lang="ru-RU" sz="1400" dirty="0" smtClean="0">
              <a:latin typeface="inherit"/>
            </a:rPr>
            <a:t> </a:t>
          </a:r>
          <a:endParaRPr lang="ru-RU" sz="1400" dirty="0"/>
        </a:p>
      </dgm:t>
    </dgm:pt>
    <dgm:pt modelId="{16D66B2A-3638-4B86-99E5-D6EA2206EE6D}" type="parTrans" cxnId="{DFCED6EB-A212-457C-9A4E-2012EDEAC65B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B89A06D8-4BCE-47F4-8CFA-16A47E010BAC}" type="sibTrans" cxnId="{DFCED6EB-A212-457C-9A4E-2012EDEAC65B}">
      <dgm:prSet/>
      <dgm:spPr/>
      <dgm:t>
        <a:bodyPr/>
        <a:lstStyle/>
        <a:p>
          <a:endParaRPr lang="ru-RU"/>
        </a:p>
      </dgm:t>
    </dgm:pt>
    <dgm:pt modelId="{532A48B0-9960-4A07-8B1D-E966EFD2B1A3}">
      <dgm:prSet custT="1"/>
      <dgm:spPr>
        <a:solidFill>
          <a:srgbClr val="FFFF00"/>
        </a:solidFill>
      </dgm:spPr>
      <dgm:t>
        <a:bodyPr/>
        <a:lstStyle/>
        <a:p>
          <a:r>
            <a:rPr lang="ru-RU" sz="1400" dirty="0" smtClean="0">
              <a:solidFill>
                <a:srgbClr val="FF0000"/>
              </a:solidFill>
              <a:latin typeface="inherit"/>
            </a:rPr>
            <a:t>работа с бумагой, тканью, с ножницами, с предметами, с природным материалом (зернышки, листья, шишки, орехи)</a:t>
          </a:r>
          <a:endParaRPr lang="ru-RU" sz="1400" dirty="0">
            <a:solidFill>
              <a:srgbClr val="FF0000"/>
            </a:solidFill>
          </a:endParaRPr>
        </a:p>
      </dgm:t>
    </dgm:pt>
    <dgm:pt modelId="{5E95396F-14DF-4911-A2D9-E6AEA6CA8DE8}" type="parTrans" cxnId="{390992FA-FF04-451C-AA19-D565B1A9837D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D7ACE0B-26F8-451D-918A-C6F15399244F}" type="sibTrans" cxnId="{390992FA-FF04-451C-AA19-D565B1A9837D}">
      <dgm:prSet/>
      <dgm:spPr/>
      <dgm:t>
        <a:bodyPr/>
        <a:lstStyle/>
        <a:p>
          <a:endParaRPr lang="ru-RU"/>
        </a:p>
      </dgm:t>
    </dgm:pt>
    <dgm:pt modelId="{A7C287A5-7B3F-457B-A636-5F6FFD1E36CD}" type="pres">
      <dgm:prSet presAssocID="{9B23FB07-C925-47D7-AE6F-23F4B14BF68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94B8E7-D806-48AF-8E83-8778A3221B3D}" type="pres">
      <dgm:prSet presAssocID="{141BABCA-96AE-4E44-8D9A-27A5F7F0195B}" presName="centerShape" presStyleLbl="node0" presStyleIdx="0" presStyleCnt="1" custScaleX="143485" custScaleY="129808"/>
      <dgm:spPr/>
      <dgm:t>
        <a:bodyPr/>
        <a:lstStyle/>
        <a:p>
          <a:endParaRPr lang="ru-RU"/>
        </a:p>
      </dgm:t>
    </dgm:pt>
    <dgm:pt modelId="{A1D8763D-4E1E-44F4-B6E8-2A6596F86951}" type="pres">
      <dgm:prSet presAssocID="{83CF7BFB-8F83-4BC9-B65A-3DF3A26D35B6}" presName="parTrans" presStyleLbl="bgSibTrans2D1" presStyleIdx="0" presStyleCnt="9"/>
      <dgm:spPr/>
      <dgm:t>
        <a:bodyPr/>
        <a:lstStyle/>
        <a:p>
          <a:endParaRPr lang="ru-RU"/>
        </a:p>
      </dgm:t>
    </dgm:pt>
    <dgm:pt modelId="{0587092D-CD4B-414A-8EF2-D8021BB2AB21}" type="pres">
      <dgm:prSet presAssocID="{E805B3CF-8504-48B3-9CE0-74ACADAB07B1}" presName="node" presStyleLbl="node1" presStyleIdx="0" presStyleCnt="9" custScaleX="158672" custScaleY="164462" custRadScaleRad="95707" custRadScaleInc="-9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63339-BA12-48F9-B524-DAF2DEED4B71}" type="pres">
      <dgm:prSet presAssocID="{6479EEF0-9121-4E15-AA63-27A720F73862}" presName="parTrans" presStyleLbl="bgSibTrans2D1" presStyleIdx="1" presStyleCnt="9" custLinFactNeighborX="748" custLinFactNeighborY="-10269"/>
      <dgm:spPr/>
      <dgm:t>
        <a:bodyPr/>
        <a:lstStyle/>
        <a:p>
          <a:endParaRPr lang="ru-RU"/>
        </a:p>
      </dgm:t>
    </dgm:pt>
    <dgm:pt modelId="{49A13B32-1A34-48A8-9BBB-89758F101893}" type="pres">
      <dgm:prSet presAssocID="{DA320B24-0655-49FA-82DF-8BF68EDB5A84}" presName="node" presStyleLbl="node1" presStyleIdx="1" presStyleCnt="9" custScaleX="134723" custScaleY="151178" custRadScaleRad="101823" custRadScaleInc="-7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65E77-B02D-4F27-9910-14EAD3B92CC8}" type="pres">
      <dgm:prSet presAssocID="{1D96C8CD-FF35-45C8-B2D3-8E06BEDF32F5}" presName="parTrans" presStyleLbl="bgSibTrans2D1" presStyleIdx="2" presStyleCnt="9"/>
      <dgm:spPr/>
      <dgm:t>
        <a:bodyPr/>
        <a:lstStyle/>
        <a:p>
          <a:endParaRPr lang="ru-RU"/>
        </a:p>
      </dgm:t>
    </dgm:pt>
    <dgm:pt modelId="{511891F1-2067-4E2C-890E-B3C115B63F2F}" type="pres">
      <dgm:prSet presAssocID="{296A293D-0A7F-4551-9A45-0133F149975B}" presName="node" presStyleLbl="node1" presStyleIdx="2" presStyleCnt="9" custScaleX="157686" custScaleY="166137" custRadScaleRad="111152" custRadScaleInc="-8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F7153-7D5D-4970-967F-508C0CC9C92B}" type="pres">
      <dgm:prSet presAssocID="{75D7D91E-82E1-4F12-97EE-E54DE69F0D3E}" presName="parTrans" presStyleLbl="bgSibTrans2D1" presStyleIdx="3" presStyleCnt="9"/>
      <dgm:spPr/>
      <dgm:t>
        <a:bodyPr/>
        <a:lstStyle/>
        <a:p>
          <a:endParaRPr lang="ru-RU"/>
        </a:p>
      </dgm:t>
    </dgm:pt>
    <dgm:pt modelId="{86CE1520-F8A5-4226-9F98-F65ACBB1BC61}" type="pres">
      <dgm:prSet presAssocID="{E3C0EE77-1C63-4E20-8551-233F5320AF98}" presName="node" presStyleLbl="node1" presStyleIdx="3" presStyleCnt="9" custScaleX="115011" custScaleY="144744" custRadScaleRad="108499" custRadScaleInc="4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860B4-A002-4A79-A906-A7D7E64D1542}" type="pres">
      <dgm:prSet presAssocID="{77F4855D-AA1B-44E5-A767-2EDC823724D4}" presName="parTrans" presStyleLbl="bgSibTrans2D1" presStyleIdx="4" presStyleCnt="9"/>
      <dgm:spPr/>
      <dgm:t>
        <a:bodyPr/>
        <a:lstStyle/>
        <a:p>
          <a:endParaRPr lang="ru-RU"/>
        </a:p>
      </dgm:t>
    </dgm:pt>
    <dgm:pt modelId="{96C19F69-2127-4C52-9B04-CC007B4B91EF}" type="pres">
      <dgm:prSet presAssocID="{C5321BE7-83D1-44B6-86E2-78C6A65035E3}" presName="node" presStyleLbl="node1" presStyleIdx="4" presStyleCnt="9" custScaleX="126608" custScaleY="132902" custRadScaleRad="105163" custRadScaleInc="-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D4E9D-B583-475D-8FC1-7112FF2102F0}" type="pres">
      <dgm:prSet presAssocID="{0EC6FA02-66A5-47E4-A07C-39910D672620}" presName="parTrans" presStyleLbl="bgSibTrans2D1" presStyleIdx="5" presStyleCnt="9"/>
      <dgm:spPr/>
      <dgm:t>
        <a:bodyPr/>
        <a:lstStyle/>
        <a:p>
          <a:endParaRPr lang="ru-RU"/>
        </a:p>
      </dgm:t>
    </dgm:pt>
    <dgm:pt modelId="{9B98E319-C7D1-4038-8CFB-CD66CCBF9782}" type="pres">
      <dgm:prSet presAssocID="{2EDEE41E-249F-47A1-86B0-67DF61297324}" presName="node" presStyleLbl="node1" presStyleIdx="5" presStyleCnt="9" custScaleX="152515" custScaleY="151949" custRadScaleRad="109668" custRadScaleInc="7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316F6-FD2F-47C4-B951-346472009A5A}" type="pres">
      <dgm:prSet presAssocID="{5C01BBC7-4EB4-4277-8840-1210D33ACA1E}" presName="parTrans" presStyleLbl="bgSibTrans2D1" presStyleIdx="6" presStyleCnt="9"/>
      <dgm:spPr/>
      <dgm:t>
        <a:bodyPr/>
        <a:lstStyle/>
        <a:p>
          <a:endParaRPr lang="ru-RU"/>
        </a:p>
      </dgm:t>
    </dgm:pt>
    <dgm:pt modelId="{FE44A307-CADD-4348-993A-A3A1860075FB}" type="pres">
      <dgm:prSet presAssocID="{642A19AF-0DAF-4DAF-B431-53087F17ACD7}" presName="node" presStyleLbl="node1" presStyleIdx="6" presStyleCnt="9" custScaleX="174598" custScaleY="149064" custRadScaleRad="117302" custRadScaleInc="26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6D31-B5D9-4666-83C9-5C6884EECF07}" type="pres">
      <dgm:prSet presAssocID="{16D66B2A-3638-4B86-99E5-D6EA2206EE6D}" presName="parTrans" presStyleLbl="bgSibTrans2D1" presStyleIdx="7" presStyleCnt="9"/>
      <dgm:spPr/>
      <dgm:t>
        <a:bodyPr/>
        <a:lstStyle/>
        <a:p>
          <a:endParaRPr lang="ru-RU"/>
        </a:p>
      </dgm:t>
    </dgm:pt>
    <dgm:pt modelId="{BD50FA74-E3F7-4157-99A1-67D184A43191}" type="pres">
      <dgm:prSet presAssocID="{99A193E7-A6E5-437A-9FE4-F1C2EA3108C2}" presName="node" presStyleLbl="node1" presStyleIdx="7" presStyleCnt="9" custScaleX="174632" custScaleY="142969" custRadScaleRad="100250" custRadScaleInc="8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57284-9118-42C7-9995-E8BC922FDBBE}" type="pres">
      <dgm:prSet presAssocID="{5E95396F-14DF-4911-A2D9-E6AEA6CA8DE8}" presName="parTrans" presStyleLbl="bgSibTrans2D1" presStyleIdx="8" presStyleCnt="9"/>
      <dgm:spPr/>
      <dgm:t>
        <a:bodyPr/>
        <a:lstStyle/>
        <a:p>
          <a:endParaRPr lang="ru-RU"/>
        </a:p>
      </dgm:t>
    </dgm:pt>
    <dgm:pt modelId="{3D0899CF-92A1-48EC-8EF8-02C33587C30F}" type="pres">
      <dgm:prSet presAssocID="{532A48B0-9960-4A07-8B1D-E966EFD2B1A3}" presName="node" presStyleLbl="node1" presStyleIdx="8" presStyleCnt="9" custScaleX="194799" custScaleY="167330" custRadScaleRad="100155" custRadScaleInc="15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B64809-E48B-401F-AAA1-2B9B185D1AD5}" type="presOf" srcId="{E3C0EE77-1C63-4E20-8551-233F5320AF98}" destId="{86CE1520-F8A5-4226-9F98-F65ACBB1BC61}" srcOrd="0" destOrd="0" presId="urn:microsoft.com/office/officeart/2005/8/layout/radial4"/>
    <dgm:cxn modelId="{33BCFF8E-FC3E-4E7E-8D89-EC786F9C1993}" type="presOf" srcId="{6479EEF0-9121-4E15-AA63-27A720F73862}" destId="{58E63339-BA12-48F9-B524-DAF2DEED4B71}" srcOrd="0" destOrd="0" presId="urn:microsoft.com/office/officeart/2005/8/layout/radial4"/>
    <dgm:cxn modelId="{22133257-B49A-4BDF-AA81-7EFBFBA8CFCC}" srcId="{9B23FB07-C925-47D7-AE6F-23F4B14BF68C}" destId="{680FAC55-CB8C-4B58-A908-5F057ABE7F4F}" srcOrd="1" destOrd="0" parTransId="{45F9BB62-B1E3-4EA8-911E-ABABB69EB418}" sibTransId="{421658EF-2B14-438D-B692-1B2721B7D327}"/>
    <dgm:cxn modelId="{94D4F8D7-997C-49BF-ABA9-E90BEA44D05F}" type="presOf" srcId="{83CF7BFB-8F83-4BC9-B65A-3DF3A26D35B6}" destId="{A1D8763D-4E1E-44F4-B6E8-2A6596F86951}" srcOrd="0" destOrd="0" presId="urn:microsoft.com/office/officeart/2005/8/layout/radial4"/>
    <dgm:cxn modelId="{973E86D4-D1EA-4B35-9888-EABDA2E92954}" srcId="{141BABCA-96AE-4E44-8D9A-27A5F7F0195B}" destId="{296A293D-0A7F-4551-9A45-0133F149975B}" srcOrd="2" destOrd="0" parTransId="{1D96C8CD-FF35-45C8-B2D3-8E06BEDF32F5}" sibTransId="{877B48F5-0A23-41DD-B01C-E95723FF1972}"/>
    <dgm:cxn modelId="{A954FF05-A701-4F7F-A8C9-763221687938}" srcId="{141BABCA-96AE-4E44-8D9A-27A5F7F0195B}" destId="{2EDEE41E-249F-47A1-86B0-67DF61297324}" srcOrd="5" destOrd="0" parTransId="{0EC6FA02-66A5-47E4-A07C-39910D672620}" sibTransId="{7D969FF7-91B7-4611-B6DA-C6592A8569F2}"/>
    <dgm:cxn modelId="{898066DA-AA9A-44C9-AAF6-B0E4E0C40B93}" type="presOf" srcId="{296A293D-0A7F-4551-9A45-0133F149975B}" destId="{511891F1-2067-4E2C-890E-B3C115B63F2F}" srcOrd="0" destOrd="0" presId="urn:microsoft.com/office/officeart/2005/8/layout/radial4"/>
    <dgm:cxn modelId="{7583226B-04CA-45E8-BCDE-E21ED69FB384}" srcId="{141BABCA-96AE-4E44-8D9A-27A5F7F0195B}" destId="{E805B3CF-8504-48B3-9CE0-74ACADAB07B1}" srcOrd="0" destOrd="0" parTransId="{83CF7BFB-8F83-4BC9-B65A-3DF3A26D35B6}" sibTransId="{13A3C036-65DB-4ECC-8D89-598852C32663}"/>
    <dgm:cxn modelId="{154E0DCF-7C2E-4BC0-9C45-754BC9F9FC1B}" type="presOf" srcId="{5E95396F-14DF-4911-A2D9-E6AEA6CA8DE8}" destId="{85557284-9118-42C7-9995-E8BC922FDBBE}" srcOrd="0" destOrd="0" presId="urn:microsoft.com/office/officeart/2005/8/layout/radial4"/>
    <dgm:cxn modelId="{0C0CD08E-F64B-4863-A8D2-64983FE0C5FE}" type="presOf" srcId="{99A193E7-A6E5-437A-9FE4-F1C2EA3108C2}" destId="{BD50FA74-E3F7-4157-99A1-67D184A43191}" srcOrd="0" destOrd="0" presId="urn:microsoft.com/office/officeart/2005/8/layout/radial4"/>
    <dgm:cxn modelId="{78CB38C6-F3E2-40F9-965A-9277C0BE7EC9}" srcId="{141BABCA-96AE-4E44-8D9A-27A5F7F0195B}" destId="{E3C0EE77-1C63-4E20-8551-233F5320AF98}" srcOrd="3" destOrd="0" parTransId="{75D7D91E-82E1-4F12-97EE-E54DE69F0D3E}" sibTransId="{257D2A1E-99D2-4E88-AACE-52A580261D21}"/>
    <dgm:cxn modelId="{D2C0F369-2E0F-4B9A-80B4-D15AB2C25034}" type="presOf" srcId="{16D66B2A-3638-4B86-99E5-D6EA2206EE6D}" destId="{DA876D31-B5D9-4666-83C9-5C6884EECF07}" srcOrd="0" destOrd="0" presId="urn:microsoft.com/office/officeart/2005/8/layout/radial4"/>
    <dgm:cxn modelId="{C97BE823-7A47-4F1E-A9FD-14AEB65DDA57}" srcId="{141BABCA-96AE-4E44-8D9A-27A5F7F0195B}" destId="{C5321BE7-83D1-44B6-86E2-78C6A65035E3}" srcOrd="4" destOrd="0" parTransId="{77F4855D-AA1B-44E5-A767-2EDC823724D4}" sibTransId="{6AD73E6A-A36D-45DB-A8BC-196931A29784}"/>
    <dgm:cxn modelId="{47859F6A-0E2A-4967-995C-0180DCCA83A5}" type="presOf" srcId="{E805B3CF-8504-48B3-9CE0-74ACADAB07B1}" destId="{0587092D-CD4B-414A-8EF2-D8021BB2AB21}" srcOrd="0" destOrd="0" presId="urn:microsoft.com/office/officeart/2005/8/layout/radial4"/>
    <dgm:cxn modelId="{69BD34E2-D17F-4D33-BE84-FDB40282D9F9}" type="presOf" srcId="{C5321BE7-83D1-44B6-86E2-78C6A65035E3}" destId="{96C19F69-2127-4C52-9B04-CC007B4B91EF}" srcOrd="0" destOrd="0" presId="urn:microsoft.com/office/officeart/2005/8/layout/radial4"/>
    <dgm:cxn modelId="{39D59B49-21DF-4E11-844F-926CCA64BD38}" type="presOf" srcId="{642A19AF-0DAF-4DAF-B431-53087F17ACD7}" destId="{FE44A307-CADD-4348-993A-A3A1860075FB}" srcOrd="0" destOrd="0" presId="urn:microsoft.com/office/officeart/2005/8/layout/radial4"/>
    <dgm:cxn modelId="{7BA5AEBE-B334-4F38-BC2D-D37C33DFE9F6}" type="presOf" srcId="{532A48B0-9960-4A07-8B1D-E966EFD2B1A3}" destId="{3D0899CF-92A1-48EC-8EF8-02C33587C30F}" srcOrd="0" destOrd="0" presId="urn:microsoft.com/office/officeart/2005/8/layout/radial4"/>
    <dgm:cxn modelId="{A19FD134-0552-4E61-AEE0-C75EFC15070A}" type="presOf" srcId="{5C01BBC7-4EB4-4277-8840-1210D33ACA1E}" destId="{504316F6-FD2F-47C4-B951-346472009A5A}" srcOrd="0" destOrd="0" presId="urn:microsoft.com/office/officeart/2005/8/layout/radial4"/>
    <dgm:cxn modelId="{AF4A9701-3C2C-4B2B-9C1E-E33924F1846F}" type="presOf" srcId="{1D96C8CD-FF35-45C8-B2D3-8E06BEDF32F5}" destId="{34865E77-B02D-4F27-9910-14EAD3B92CC8}" srcOrd="0" destOrd="0" presId="urn:microsoft.com/office/officeart/2005/8/layout/radial4"/>
    <dgm:cxn modelId="{59E1DED1-A0E3-4CA7-B104-6A8A73ADC413}" type="presOf" srcId="{DA320B24-0655-49FA-82DF-8BF68EDB5A84}" destId="{49A13B32-1A34-48A8-9BBB-89758F101893}" srcOrd="0" destOrd="0" presId="urn:microsoft.com/office/officeart/2005/8/layout/radial4"/>
    <dgm:cxn modelId="{91101C6D-B7E2-4313-A41A-622C8A97636F}" type="presOf" srcId="{9B23FB07-C925-47D7-AE6F-23F4B14BF68C}" destId="{A7C287A5-7B3F-457B-A636-5F6FFD1E36CD}" srcOrd="0" destOrd="0" presId="urn:microsoft.com/office/officeart/2005/8/layout/radial4"/>
    <dgm:cxn modelId="{BB6CEA72-8EFC-4A2F-A0FB-54FC007B0D2D}" type="presOf" srcId="{0EC6FA02-66A5-47E4-A07C-39910D672620}" destId="{3F0D4E9D-B583-475D-8FC1-7112FF2102F0}" srcOrd="0" destOrd="0" presId="urn:microsoft.com/office/officeart/2005/8/layout/radial4"/>
    <dgm:cxn modelId="{992FFB35-0242-4F62-A1A8-F2C230C05BA0}" type="presOf" srcId="{2EDEE41E-249F-47A1-86B0-67DF61297324}" destId="{9B98E319-C7D1-4038-8CFB-CD66CCBF9782}" srcOrd="0" destOrd="0" presId="urn:microsoft.com/office/officeart/2005/8/layout/radial4"/>
    <dgm:cxn modelId="{F34014AD-D6F6-4D62-8042-8A0533AFBC25}" type="presOf" srcId="{77F4855D-AA1B-44E5-A767-2EDC823724D4}" destId="{828860B4-A002-4A79-A906-A7D7E64D1542}" srcOrd="0" destOrd="0" presId="urn:microsoft.com/office/officeart/2005/8/layout/radial4"/>
    <dgm:cxn modelId="{DFCED6EB-A212-457C-9A4E-2012EDEAC65B}" srcId="{141BABCA-96AE-4E44-8D9A-27A5F7F0195B}" destId="{99A193E7-A6E5-437A-9FE4-F1C2EA3108C2}" srcOrd="7" destOrd="0" parTransId="{16D66B2A-3638-4B86-99E5-D6EA2206EE6D}" sibTransId="{B89A06D8-4BCE-47F4-8CFA-16A47E010BAC}"/>
    <dgm:cxn modelId="{390992FA-FF04-451C-AA19-D565B1A9837D}" srcId="{141BABCA-96AE-4E44-8D9A-27A5F7F0195B}" destId="{532A48B0-9960-4A07-8B1D-E966EFD2B1A3}" srcOrd="8" destOrd="0" parTransId="{5E95396F-14DF-4911-A2D9-E6AEA6CA8DE8}" sibTransId="{FD7ACE0B-26F8-451D-918A-C6F15399244F}"/>
    <dgm:cxn modelId="{E4A96E86-961F-44FE-A1EB-531BD156473A}" srcId="{141BABCA-96AE-4E44-8D9A-27A5F7F0195B}" destId="{DA320B24-0655-49FA-82DF-8BF68EDB5A84}" srcOrd="1" destOrd="0" parTransId="{6479EEF0-9121-4E15-AA63-27A720F73862}" sibTransId="{8FC3F074-1383-4345-A711-6E1D54F2E8DF}"/>
    <dgm:cxn modelId="{2D1EEB27-E93C-4C98-B054-2D56891CD0E1}" srcId="{9B23FB07-C925-47D7-AE6F-23F4B14BF68C}" destId="{141BABCA-96AE-4E44-8D9A-27A5F7F0195B}" srcOrd="0" destOrd="0" parTransId="{722E9F09-FEB4-474C-BB22-280C25808F73}" sibTransId="{68EBAF04-4C53-4ACE-BDB0-BE0777CDAF32}"/>
    <dgm:cxn modelId="{C9E28EE1-FD11-4670-80F5-4CC3F007A60B}" type="presOf" srcId="{75D7D91E-82E1-4F12-97EE-E54DE69F0D3E}" destId="{68AF7153-7D5D-4970-967F-508C0CC9C92B}" srcOrd="0" destOrd="0" presId="urn:microsoft.com/office/officeart/2005/8/layout/radial4"/>
    <dgm:cxn modelId="{1E154652-A45B-4946-86F1-5A8308B464C0}" type="presOf" srcId="{141BABCA-96AE-4E44-8D9A-27A5F7F0195B}" destId="{6B94B8E7-D806-48AF-8E83-8778A3221B3D}" srcOrd="0" destOrd="0" presId="urn:microsoft.com/office/officeart/2005/8/layout/radial4"/>
    <dgm:cxn modelId="{33759127-FFF9-4E90-938C-579D66116463}" srcId="{141BABCA-96AE-4E44-8D9A-27A5F7F0195B}" destId="{642A19AF-0DAF-4DAF-B431-53087F17ACD7}" srcOrd="6" destOrd="0" parTransId="{5C01BBC7-4EB4-4277-8840-1210D33ACA1E}" sibTransId="{E3904858-0EC3-49A3-A949-35D13CA4C117}"/>
    <dgm:cxn modelId="{8C3C407C-7723-43C7-B842-36E568E925D0}" type="presParOf" srcId="{A7C287A5-7B3F-457B-A636-5F6FFD1E36CD}" destId="{6B94B8E7-D806-48AF-8E83-8778A3221B3D}" srcOrd="0" destOrd="0" presId="urn:microsoft.com/office/officeart/2005/8/layout/radial4"/>
    <dgm:cxn modelId="{BBA95C80-9E25-4DC0-B962-ED1D7C82DAC1}" type="presParOf" srcId="{A7C287A5-7B3F-457B-A636-5F6FFD1E36CD}" destId="{A1D8763D-4E1E-44F4-B6E8-2A6596F86951}" srcOrd="1" destOrd="0" presId="urn:microsoft.com/office/officeart/2005/8/layout/radial4"/>
    <dgm:cxn modelId="{67EF7108-C8DB-48E4-BE15-65AD64CAF742}" type="presParOf" srcId="{A7C287A5-7B3F-457B-A636-5F6FFD1E36CD}" destId="{0587092D-CD4B-414A-8EF2-D8021BB2AB21}" srcOrd="2" destOrd="0" presId="urn:microsoft.com/office/officeart/2005/8/layout/radial4"/>
    <dgm:cxn modelId="{45882948-F9F0-4D75-99B0-B887FA53232E}" type="presParOf" srcId="{A7C287A5-7B3F-457B-A636-5F6FFD1E36CD}" destId="{58E63339-BA12-48F9-B524-DAF2DEED4B71}" srcOrd="3" destOrd="0" presId="urn:microsoft.com/office/officeart/2005/8/layout/radial4"/>
    <dgm:cxn modelId="{9230DDDF-897B-41C0-86F0-B6E2A8BAC99B}" type="presParOf" srcId="{A7C287A5-7B3F-457B-A636-5F6FFD1E36CD}" destId="{49A13B32-1A34-48A8-9BBB-89758F101893}" srcOrd="4" destOrd="0" presId="urn:microsoft.com/office/officeart/2005/8/layout/radial4"/>
    <dgm:cxn modelId="{0A80178F-94D7-4174-B3A1-EC8F14B65708}" type="presParOf" srcId="{A7C287A5-7B3F-457B-A636-5F6FFD1E36CD}" destId="{34865E77-B02D-4F27-9910-14EAD3B92CC8}" srcOrd="5" destOrd="0" presId="urn:microsoft.com/office/officeart/2005/8/layout/radial4"/>
    <dgm:cxn modelId="{FDD84F2E-7FAF-42D5-A1F7-C34B25C7F2BD}" type="presParOf" srcId="{A7C287A5-7B3F-457B-A636-5F6FFD1E36CD}" destId="{511891F1-2067-4E2C-890E-B3C115B63F2F}" srcOrd="6" destOrd="0" presId="urn:microsoft.com/office/officeart/2005/8/layout/radial4"/>
    <dgm:cxn modelId="{0195674B-C672-4076-BE1E-66CB5DA89F2F}" type="presParOf" srcId="{A7C287A5-7B3F-457B-A636-5F6FFD1E36CD}" destId="{68AF7153-7D5D-4970-967F-508C0CC9C92B}" srcOrd="7" destOrd="0" presId="urn:microsoft.com/office/officeart/2005/8/layout/radial4"/>
    <dgm:cxn modelId="{386C0B1E-B7E9-46ED-A5BB-41E8DD220148}" type="presParOf" srcId="{A7C287A5-7B3F-457B-A636-5F6FFD1E36CD}" destId="{86CE1520-F8A5-4226-9F98-F65ACBB1BC61}" srcOrd="8" destOrd="0" presId="urn:microsoft.com/office/officeart/2005/8/layout/radial4"/>
    <dgm:cxn modelId="{0A2F70B4-D5C8-4F62-A4FB-1A1EC293762C}" type="presParOf" srcId="{A7C287A5-7B3F-457B-A636-5F6FFD1E36CD}" destId="{828860B4-A002-4A79-A906-A7D7E64D1542}" srcOrd="9" destOrd="0" presId="urn:microsoft.com/office/officeart/2005/8/layout/radial4"/>
    <dgm:cxn modelId="{5467B888-B0BE-4124-92AE-F75696B28B7A}" type="presParOf" srcId="{A7C287A5-7B3F-457B-A636-5F6FFD1E36CD}" destId="{96C19F69-2127-4C52-9B04-CC007B4B91EF}" srcOrd="10" destOrd="0" presId="urn:microsoft.com/office/officeart/2005/8/layout/radial4"/>
    <dgm:cxn modelId="{7121E135-855E-484C-83D7-084F9DA41066}" type="presParOf" srcId="{A7C287A5-7B3F-457B-A636-5F6FFD1E36CD}" destId="{3F0D4E9D-B583-475D-8FC1-7112FF2102F0}" srcOrd="11" destOrd="0" presId="urn:microsoft.com/office/officeart/2005/8/layout/radial4"/>
    <dgm:cxn modelId="{FB269413-3C03-44F7-9DC1-6B4845087757}" type="presParOf" srcId="{A7C287A5-7B3F-457B-A636-5F6FFD1E36CD}" destId="{9B98E319-C7D1-4038-8CFB-CD66CCBF9782}" srcOrd="12" destOrd="0" presId="urn:microsoft.com/office/officeart/2005/8/layout/radial4"/>
    <dgm:cxn modelId="{9E6BF632-CF0A-4693-A7EC-DFDBDB2C3662}" type="presParOf" srcId="{A7C287A5-7B3F-457B-A636-5F6FFD1E36CD}" destId="{504316F6-FD2F-47C4-B951-346472009A5A}" srcOrd="13" destOrd="0" presId="urn:microsoft.com/office/officeart/2005/8/layout/radial4"/>
    <dgm:cxn modelId="{56AF3550-A0E3-414A-9E1A-817E518B9107}" type="presParOf" srcId="{A7C287A5-7B3F-457B-A636-5F6FFD1E36CD}" destId="{FE44A307-CADD-4348-993A-A3A1860075FB}" srcOrd="14" destOrd="0" presId="urn:microsoft.com/office/officeart/2005/8/layout/radial4"/>
    <dgm:cxn modelId="{69DCD846-C24E-46F0-A9A7-74962A29F544}" type="presParOf" srcId="{A7C287A5-7B3F-457B-A636-5F6FFD1E36CD}" destId="{DA876D31-B5D9-4666-83C9-5C6884EECF07}" srcOrd="15" destOrd="0" presId="urn:microsoft.com/office/officeart/2005/8/layout/radial4"/>
    <dgm:cxn modelId="{AC186763-A924-4055-AD6B-CF2A36709C72}" type="presParOf" srcId="{A7C287A5-7B3F-457B-A636-5F6FFD1E36CD}" destId="{BD50FA74-E3F7-4157-99A1-67D184A43191}" srcOrd="16" destOrd="0" presId="urn:microsoft.com/office/officeart/2005/8/layout/radial4"/>
    <dgm:cxn modelId="{45C807DE-CF13-4B9A-AF4A-EBF99228634B}" type="presParOf" srcId="{A7C287A5-7B3F-457B-A636-5F6FFD1E36CD}" destId="{85557284-9118-42C7-9995-E8BC922FDBBE}" srcOrd="17" destOrd="0" presId="urn:microsoft.com/office/officeart/2005/8/layout/radial4"/>
    <dgm:cxn modelId="{88A054AF-424C-4A78-8E81-3BEA0E813E0F}" type="presParOf" srcId="{A7C287A5-7B3F-457B-A636-5F6FFD1E36CD}" destId="{3D0899CF-92A1-48EC-8EF8-02C33587C30F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B8E7-D806-48AF-8E83-8778A3221B3D}">
      <dsp:nvSpPr>
        <dsp:cNvPr id="0" name=""/>
        <dsp:cNvSpPr/>
      </dsp:nvSpPr>
      <dsp:spPr>
        <a:xfrm>
          <a:off x="3471812" y="3798350"/>
          <a:ext cx="2604101" cy="2355878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/>
            <a:t>Приемы и методы развития мелкой моторики</a:t>
          </a:r>
          <a:endParaRPr lang="ru-RU" sz="2300" b="1" i="1" kern="1200" dirty="0"/>
        </a:p>
      </dsp:txBody>
      <dsp:txXfrm>
        <a:off x="3853174" y="4143360"/>
        <a:ext cx="1841377" cy="1665858"/>
      </dsp:txXfrm>
    </dsp:sp>
    <dsp:sp modelId="{A1D8763D-4E1E-44F4-B6E8-2A6596F86951}">
      <dsp:nvSpPr>
        <dsp:cNvPr id="0" name=""/>
        <dsp:cNvSpPr/>
      </dsp:nvSpPr>
      <dsp:spPr>
        <a:xfrm rot="10680372">
          <a:off x="708058" y="4813716"/>
          <a:ext cx="2613492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7092D-CD4B-414A-8EF2-D8021BB2AB21}">
      <dsp:nvSpPr>
        <dsp:cNvPr id="0" name=""/>
        <dsp:cNvSpPr/>
      </dsp:nvSpPr>
      <dsp:spPr>
        <a:xfrm>
          <a:off x="-299056" y="4282055"/>
          <a:ext cx="2015810" cy="1671494"/>
        </a:xfrm>
        <a:prstGeom prst="roundRect">
          <a:avLst>
            <a:gd name="adj" fmla="val 10000"/>
          </a:avLst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>
              <a:solidFill>
                <a:srgbClr val="002060"/>
              </a:solidFill>
              <a:latin typeface="inherit"/>
            </a:rPr>
            <a:t>Физминутки</a:t>
          </a:r>
          <a:endParaRPr lang="ru-RU" sz="1500" kern="1200" dirty="0">
            <a:solidFill>
              <a:srgbClr val="002060"/>
            </a:solidFill>
            <a:latin typeface="inherit"/>
          </a:endParaRPr>
        </a:p>
      </dsp:txBody>
      <dsp:txXfrm>
        <a:off x="-250100" y="4331011"/>
        <a:ext cx="1917898" cy="1573582"/>
      </dsp:txXfrm>
    </dsp:sp>
    <dsp:sp modelId="{58E63339-BA12-48F9-B524-DAF2DEED4B71}">
      <dsp:nvSpPr>
        <dsp:cNvPr id="0" name=""/>
        <dsp:cNvSpPr/>
      </dsp:nvSpPr>
      <dsp:spPr>
        <a:xfrm rot="12097718">
          <a:off x="770394" y="3619891"/>
          <a:ext cx="2779192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13B32-1A34-48A8-9BBB-89758F101893}">
      <dsp:nvSpPr>
        <dsp:cNvPr id="0" name=""/>
        <dsp:cNvSpPr/>
      </dsp:nvSpPr>
      <dsp:spPr>
        <a:xfrm>
          <a:off x="-8334" y="2651197"/>
          <a:ext cx="1711556" cy="1536484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inherit"/>
            </a:rPr>
            <a:t>Пальчиковая гимнастика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inherit"/>
          </a:endParaRPr>
        </a:p>
      </dsp:txBody>
      <dsp:txXfrm>
        <a:off x="36668" y="2696199"/>
        <a:ext cx="1621552" cy="1446480"/>
      </dsp:txXfrm>
    </dsp:sp>
    <dsp:sp modelId="{34865E77-B02D-4F27-9910-14EAD3B92CC8}">
      <dsp:nvSpPr>
        <dsp:cNvPr id="0" name=""/>
        <dsp:cNvSpPr/>
      </dsp:nvSpPr>
      <dsp:spPr>
        <a:xfrm rot="13399812">
          <a:off x="888809" y="2606052"/>
          <a:ext cx="3293255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891F1-2067-4E2C-890E-B3C115B63F2F}">
      <dsp:nvSpPr>
        <dsp:cNvPr id="0" name=""/>
        <dsp:cNvSpPr/>
      </dsp:nvSpPr>
      <dsp:spPr>
        <a:xfrm>
          <a:off x="336019" y="890496"/>
          <a:ext cx="2003284" cy="16885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inherit"/>
              <a:cs typeface="Times New Roman" panose="02020603050405020304" pitchFamily="18" charset="0"/>
            </a:rPr>
            <a:t>Массаж кистей рук, самомассаж (с использование шарика Су-</a:t>
          </a:r>
          <a:r>
            <a:rPr lang="ru-RU" sz="1400" kern="1200" dirty="0" err="1" smtClean="0">
              <a:latin typeface="inherit"/>
              <a:cs typeface="Times New Roman" panose="02020603050405020304" pitchFamily="18" charset="0"/>
            </a:rPr>
            <a:t>Джок</a:t>
          </a:r>
          <a:r>
            <a:rPr lang="ru-RU" sz="1400" kern="1200" dirty="0" smtClean="0">
              <a:latin typeface="inherit"/>
              <a:cs typeface="Times New Roman" panose="02020603050405020304" pitchFamily="18" charset="0"/>
            </a:rPr>
            <a:t>)</a:t>
          </a:r>
          <a:endParaRPr lang="ru-RU" sz="1400" kern="1200" dirty="0">
            <a:latin typeface="inherit"/>
            <a:cs typeface="Times New Roman" panose="02020603050405020304" pitchFamily="18" charset="0"/>
          </a:endParaRPr>
        </a:p>
      </dsp:txBody>
      <dsp:txXfrm>
        <a:off x="385474" y="939951"/>
        <a:ext cx="1904374" cy="1589608"/>
      </dsp:txXfrm>
    </dsp:sp>
    <dsp:sp modelId="{68AF7153-7D5D-4970-967F-508C0CC9C92B}">
      <dsp:nvSpPr>
        <dsp:cNvPr id="0" name=""/>
        <dsp:cNvSpPr/>
      </dsp:nvSpPr>
      <dsp:spPr>
        <a:xfrm rot="14892195">
          <a:off x="2075616" y="1957298"/>
          <a:ext cx="3188720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E1520-F8A5-4226-9F98-F65ACBB1BC61}">
      <dsp:nvSpPr>
        <dsp:cNvPr id="0" name=""/>
        <dsp:cNvSpPr/>
      </dsp:nvSpPr>
      <dsp:spPr>
        <a:xfrm>
          <a:off x="2347401" y="0"/>
          <a:ext cx="1461130" cy="147109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inherit"/>
            </a:rPr>
            <a:t>Массаж рук массажным мячом</a:t>
          </a:r>
          <a:endParaRPr lang="ru-RU" sz="1400" kern="1200" dirty="0"/>
        </a:p>
      </dsp:txBody>
      <dsp:txXfrm>
        <a:off x="2390196" y="42795"/>
        <a:ext cx="1375540" cy="1385502"/>
      </dsp:txXfrm>
    </dsp:sp>
    <dsp:sp modelId="{828860B4-A002-4A79-A906-A7D7E64D1542}">
      <dsp:nvSpPr>
        <dsp:cNvPr id="0" name=""/>
        <dsp:cNvSpPr/>
      </dsp:nvSpPr>
      <dsp:spPr>
        <a:xfrm rot="16199551">
          <a:off x="3297885" y="1892355"/>
          <a:ext cx="2951217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19F69-2127-4C52-9B04-CC007B4B91EF}">
      <dsp:nvSpPr>
        <dsp:cNvPr id="0" name=""/>
        <dsp:cNvSpPr/>
      </dsp:nvSpPr>
      <dsp:spPr>
        <a:xfrm>
          <a:off x="3969071" y="0"/>
          <a:ext cx="1608461" cy="1350737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inherit"/>
            </a:rPr>
            <a:t>Игры с мозаикой и конструктором </a:t>
          </a:r>
          <a:endParaRPr lang="ru-RU" sz="1400" kern="1200" dirty="0"/>
        </a:p>
      </dsp:txBody>
      <dsp:txXfrm>
        <a:off x="4008633" y="39562"/>
        <a:ext cx="1529337" cy="1271613"/>
      </dsp:txXfrm>
    </dsp:sp>
    <dsp:sp modelId="{3F0D4E9D-B583-475D-8FC1-7112FF2102F0}">
      <dsp:nvSpPr>
        <dsp:cNvPr id="0" name=""/>
        <dsp:cNvSpPr/>
      </dsp:nvSpPr>
      <dsp:spPr>
        <a:xfrm rot="17652784">
          <a:off x="4390184" y="1984443"/>
          <a:ext cx="3225576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8E319-C7D1-4038-8CFB-CD66CCBF9782}">
      <dsp:nvSpPr>
        <dsp:cNvPr id="0" name=""/>
        <dsp:cNvSpPr/>
      </dsp:nvSpPr>
      <dsp:spPr>
        <a:xfrm>
          <a:off x="5695631" y="0"/>
          <a:ext cx="1937590" cy="1544320"/>
        </a:xfrm>
        <a:prstGeom prst="roundRect">
          <a:avLst>
            <a:gd name="adj" fmla="val 10000"/>
          </a:avLst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inherit"/>
            </a:rPr>
            <a:t>Игры с песком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5740863" y="45232"/>
        <a:ext cx="1847126" cy="1453856"/>
      </dsp:txXfrm>
    </dsp:sp>
    <dsp:sp modelId="{504316F6-FD2F-47C4-B951-346472009A5A}">
      <dsp:nvSpPr>
        <dsp:cNvPr id="0" name=""/>
        <dsp:cNvSpPr/>
      </dsp:nvSpPr>
      <dsp:spPr>
        <a:xfrm rot="19214184">
          <a:off x="5481653" y="2658861"/>
          <a:ext cx="3532920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4A307-CADD-4348-993A-A3A1860075FB}">
      <dsp:nvSpPr>
        <dsp:cNvPr id="0" name=""/>
        <dsp:cNvSpPr/>
      </dsp:nvSpPr>
      <dsp:spPr>
        <a:xfrm>
          <a:off x="7496905" y="1030118"/>
          <a:ext cx="2218139" cy="1514998"/>
        </a:xfrm>
        <a:prstGeom prst="roundRect">
          <a:avLst>
            <a:gd name="adj" fmla="val 10000"/>
          </a:avLst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inherit"/>
            </a:rPr>
            <a:t>Сенсорная коробка для развития мелкой моторики рук (с чечевицей, с муляжами фруктов, овощей)</a:t>
          </a:r>
          <a:endParaRPr lang="ru-RU" sz="1400" kern="1200" dirty="0"/>
        </a:p>
      </dsp:txBody>
      <dsp:txXfrm>
        <a:off x="7541278" y="1074491"/>
        <a:ext cx="2129393" cy="1426252"/>
      </dsp:txXfrm>
    </dsp:sp>
    <dsp:sp modelId="{DA876D31-B5D9-4666-83C9-5C6884EECF07}">
      <dsp:nvSpPr>
        <dsp:cNvPr id="0" name=""/>
        <dsp:cNvSpPr/>
      </dsp:nvSpPr>
      <dsp:spPr>
        <a:xfrm rot="20333958">
          <a:off x="6028934" y="3700067"/>
          <a:ext cx="2764014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0FA74-E3F7-4157-99A1-67D184A43191}">
      <dsp:nvSpPr>
        <dsp:cNvPr id="0" name=""/>
        <dsp:cNvSpPr/>
      </dsp:nvSpPr>
      <dsp:spPr>
        <a:xfrm>
          <a:off x="7590998" y="2734629"/>
          <a:ext cx="2218570" cy="1453052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inherit"/>
            </a:rPr>
            <a:t>занятия прикладным творчеством - </a:t>
          </a:r>
          <a:r>
            <a:rPr lang="ru-RU" sz="1400" kern="1200" dirty="0" err="1" smtClean="0">
              <a:latin typeface="inherit"/>
            </a:rPr>
            <a:t>бисероплетение</a:t>
          </a:r>
          <a:r>
            <a:rPr lang="ru-RU" sz="1400" kern="1200" dirty="0" smtClean="0">
              <a:latin typeface="inherit"/>
            </a:rPr>
            <a:t> </a:t>
          </a:r>
          <a:endParaRPr lang="ru-RU" sz="1400" kern="1200" dirty="0"/>
        </a:p>
      </dsp:txBody>
      <dsp:txXfrm>
        <a:off x="7633556" y="2777187"/>
        <a:ext cx="2133454" cy="1367936"/>
      </dsp:txXfrm>
    </dsp:sp>
    <dsp:sp modelId="{85557284-9118-42C7-9995-E8BC922FDBBE}">
      <dsp:nvSpPr>
        <dsp:cNvPr id="0" name=""/>
        <dsp:cNvSpPr/>
      </dsp:nvSpPr>
      <dsp:spPr>
        <a:xfrm rot="191005">
          <a:off x="6233574" y="4876507"/>
          <a:ext cx="2792369" cy="517245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899CF-92A1-48EC-8EF8-02C33587C30F}">
      <dsp:nvSpPr>
        <dsp:cNvPr id="0" name=""/>
        <dsp:cNvSpPr/>
      </dsp:nvSpPr>
      <dsp:spPr>
        <a:xfrm>
          <a:off x="7786401" y="4362341"/>
          <a:ext cx="2474777" cy="1700643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  <a:latin typeface="inherit"/>
            </a:rPr>
            <a:t>работа с бумагой, тканью, с ножницами, с предметами, с природным материалом (зернышки, листья, шишки, орехи)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7836211" y="4412151"/>
        <a:ext cx="2375157" cy="1601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7362A-44AB-4288-A7B2-E7378DC21E6E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E404-7CF8-469D-A71D-C016A00B1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52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E404-7CF8-469D-A71D-C016A00B184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1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E404-7CF8-469D-A71D-C016A00B184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6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E404-7CF8-469D-A71D-C016A00B184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6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E404-7CF8-469D-A71D-C016A00B184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0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7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07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9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3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8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4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7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12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1707857"/>
            <a:ext cx="10044023" cy="21300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4400" b="1" dirty="0"/>
              <a:t>Развитие мелкой моторики пальцев рук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у </a:t>
            </a:r>
            <a:r>
              <a:rPr lang="ru-RU" sz="4400" b="1" dirty="0"/>
              <a:t>детей с ОВЗ в системе </a:t>
            </a:r>
            <a:r>
              <a:rPr lang="ru-RU" sz="4400" b="1" dirty="0" err="1"/>
              <a:t>здоровьесберегающих</a:t>
            </a:r>
            <a:r>
              <a:rPr lang="ru-RU" sz="4400" b="1" dirty="0"/>
              <a:t> технологий</a:t>
            </a:r>
            <a:r>
              <a:rPr lang="ru-RU" sz="3600" b="1" dirty="0">
                <a:ea typeface="+mj-lt"/>
                <a:cs typeface="+mj-lt"/>
              </a:rPr>
              <a:t> </a:t>
            </a:r>
            <a:endParaRPr lang="ru-RU" sz="3600" dirty="0"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7F72E8-C1D4-403B-98CB-5DE24796F85E}"/>
              </a:ext>
            </a:extLst>
          </p:cNvPr>
          <p:cNvSpPr txBox="1"/>
          <p:nvPr/>
        </p:nvSpPr>
        <p:spPr>
          <a:xfrm>
            <a:off x="1475118" y="540589"/>
            <a:ext cx="9299275" cy="1036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2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Муниципальное автономное общеобразовательное учреждение "</a:t>
            </a:r>
            <a:r>
              <a:rPr lang="ru-RU" sz="24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Тавринская</a:t>
            </a:r>
            <a:r>
              <a:rPr lang="ru-RU" sz="2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 средняя общеобразовательная школа",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2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Муниципальное </a:t>
            </a:r>
            <a:r>
              <a:rPr lang="ru-RU" sz="2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образование </a:t>
            </a:r>
            <a:r>
              <a:rPr lang="ru-RU" sz="24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Красноуфимский</a:t>
            </a:r>
            <a:r>
              <a:rPr lang="ru-RU" sz="2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</a:rPr>
              <a:t> округ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68224" y="4635251"/>
            <a:ext cx="4842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inherit"/>
              </a:rPr>
              <a:t>Из опыта работы учителя-дефектолога </a:t>
            </a:r>
          </a:p>
          <a:p>
            <a:pPr algn="r"/>
            <a:r>
              <a:rPr lang="ru-RU" dirty="0" err="1" smtClean="0">
                <a:solidFill>
                  <a:srgbClr val="000000"/>
                </a:solidFill>
                <a:latin typeface="inherit"/>
              </a:rPr>
              <a:t>Мезиной</a:t>
            </a:r>
            <a:r>
              <a:rPr lang="ru-RU" dirty="0" smtClean="0">
                <a:solidFill>
                  <a:srgbClr val="000000"/>
                </a:solidFill>
                <a:latin typeface="inherit"/>
              </a:rPr>
              <a:t> Елены Аркадьевны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FCF30F-5483-4F40-A16A-C2FB54C4E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3274675" cy="5924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обучающихся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1971" y="1321091"/>
            <a:ext cx="3367825" cy="2525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/>
          <a:stretch/>
        </p:blipFill>
        <p:spPr>
          <a:xfrm rot="5400000">
            <a:off x="182174" y="1088459"/>
            <a:ext cx="3638282" cy="3261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r="5728"/>
          <a:stretch/>
        </p:blipFill>
        <p:spPr>
          <a:xfrm rot="5400000">
            <a:off x="8205596" y="1172055"/>
            <a:ext cx="3709115" cy="3165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t="2003" r="7794" b="-2003"/>
          <a:stretch/>
        </p:blipFill>
        <p:spPr>
          <a:xfrm rot="5400000">
            <a:off x="3091318" y="3414344"/>
            <a:ext cx="2992843" cy="2988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1758" b="3594"/>
          <a:stretch/>
        </p:blipFill>
        <p:spPr>
          <a:xfrm rot="5400000">
            <a:off x="-207812" y="3851051"/>
            <a:ext cx="2961212" cy="21463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260" b="1590"/>
          <a:stretch/>
        </p:blipFill>
        <p:spPr>
          <a:xfrm rot="5400000">
            <a:off x="6322486" y="3920065"/>
            <a:ext cx="2857432" cy="21121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4512" r="2607" b="5347"/>
          <a:stretch/>
        </p:blipFill>
        <p:spPr>
          <a:xfrm rot="5400000">
            <a:off x="9623284" y="3935354"/>
            <a:ext cx="2729128" cy="19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FCF30F-5483-4F40-A16A-C2FB54C4E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438" y="1"/>
            <a:ext cx="11866562" cy="5077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обучающихся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40" y="3362799"/>
            <a:ext cx="2058227" cy="27443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97" y="3346363"/>
            <a:ext cx="2142535" cy="28567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0" y="3959685"/>
            <a:ext cx="3257499" cy="2443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07330" y="175249"/>
            <a:ext cx="2659487" cy="3545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28" y="412764"/>
            <a:ext cx="2374642" cy="3166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3299" y="576089"/>
            <a:ext cx="2058227" cy="2744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7" y="790167"/>
            <a:ext cx="1879747" cy="2506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1237" y="3456453"/>
            <a:ext cx="3662164" cy="27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9EA217-4F7E-4245-A1BC-629756CB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358490"/>
            <a:ext cx="10722543" cy="2411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0DBDF2-E308-4A7A-A17C-62CEF88C2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8688" y="3657601"/>
            <a:ext cx="2944997" cy="86710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ru-RU" dirty="0">
                <a:cs typeface="Calibri"/>
              </a:rPr>
              <a:t> 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9547" y="830180"/>
            <a:ext cx="381493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spc="-50" dirty="0">
                <a:solidFill>
                  <a:schemeClr val="bg1"/>
                </a:solidFill>
                <a:cs typeface="Calibri Light"/>
              </a:rPr>
              <a:t>Всероссийский уровень</a:t>
            </a:r>
            <a:endParaRPr lang="ru-RU" sz="2400" b="1" spc="-50" dirty="0" smtClean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" y="1495555"/>
            <a:ext cx="2084687" cy="2868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784" y="3938718"/>
            <a:ext cx="1587696" cy="2184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62" y="830179"/>
            <a:ext cx="1849909" cy="2545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6029" y="384183"/>
            <a:ext cx="2229097" cy="30674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91" y="1828572"/>
            <a:ext cx="2658321" cy="36580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68" y="3032438"/>
            <a:ext cx="2391792" cy="32912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673" y="871121"/>
            <a:ext cx="2199479" cy="30266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8" y="3540176"/>
            <a:ext cx="2054906" cy="28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25067" y="1014798"/>
            <a:ext cx="3621508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spc="-50" dirty="0" smtClean="0">
                <a:solidFill>
                  <a:schemeClr val="bg1"/>
                </a:solidFill>
                <a:cs typeface="Calibri Light"/>
              </a:rPr>
              <a:t>Муниципальный уровень</a:t>
            </a:r>
            <a:endParaRPr lang="ru-RU" sz="2400" b="1" spc="-5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8264"/>
            <a:ext cx="12323763" cy="783912"/>
          </a:xfrm>
        </p:spPr>
        <p:txBody>
          <a:bodyPr>
            <a:normAutofit/>
          </a:bodyPr>
          <a:lstStyle/>
          <a:p>
            <a:pPr algn="ctr"/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r>
              <a:rPr lang="ru-RU" b="1" dirty="0" smtClean="0">
                <a:cs typeface="Calibri Light"/>
              </a:rPr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3530" y="682125"/>
            <a:ext cx="2155482" cy="2966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2964" y="2434398"/>
            <a:ext cx="2207846" cy="3038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92292" y="3721097"/>
            <a:ext cx="2297022" cy="3160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13" y="1018063"/>
            <a:ext cx="1802490" cy="24803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94" y="1087440"/>
            <a:ext cx="1888510" cy="25987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72" y="4408535"/>
            <a:ext cx="1711070" cy="235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1" y="1593541"/>
            <a:ext cx="1588152" cy="21854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602678"/>
            <a:ext cx="1246418" cy="17151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63" y="2258246"/>
            <a:ext cx="1208558" cy="1663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11" y="2723885"/>
            <a:ext cx="1327255" cy="18264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271" y="2602041"/>
            <a:ext cx="1710544" cy="23538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31" y="3051990"/>
            <a:ext cx="1564316" cy="21526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22" y="1745454"/>
            <a:ext cx="1115760" cy="153537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03" y="3921317"/>
            <a:ext cx="1711070" cy="235456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57" y="4081296"/>
            <a:ext cx="1853416" cy="25504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13" y="4421140"/>
            <a:ext cx="1518814" cy="209000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60" y="4790940"/>
            <a:ext cx="1337715" cy="1840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65" y="4277666"/>
            <a:ext cx="1710713" cy="235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0338" y="837127"/>
            <a:ext cx="6684135" cy="580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пальцев рук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в системе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дает положительные результаты: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повышается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работоспособность, выносливость;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психические процессы.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занятий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обогащаются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 взаимодействовать с окружающими детьми и взрослыми,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доверять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миру и жить в гармонии с окружающей средой.</a:t>
            </a:r>
          </a:p>
          <a:p>
            <a:pPr algn="just"/>
            <a:endParaRPr lang="ru-RU" sz="1700" dirty="0">
              <a:latin typeface="inherit"/>
            </a:endParaRPr>
          </a:p>
          <a:p>
            <a:pPr algn="just"/>
            <a:endParaRPr lang="ru-RU" sz="1700" dirty="0" smtClean="0">
              <a:latin typeface="inherit"/>
            </a:endParaRPr>
          </a:p>
          <a:p>
            <a:pPr algn="just"/>
            <a:endParaRPr lang="ru-RU" sz="1700" dirty="0">
              <a:latin typeface="inherit"/>
            </a:endParaRPr>
          </a:p>
          <a:p>
            <a:pPr algn="just"/>
            <a:endParaRPr lang="ru-RU" sz="1700" dirty="0">
              <a:latin typeface="inherit"/>
            </a:endParaRPr>
          </a:p>
          <a:p>
            <a:pPr algn="just"/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6FCF30F-5483-4F40-A16A-C2FB54C4E691}"/>
              </a:ext>
            </a:extLst>
          </p:cNvPr>
          <p:cNvSpPr txBox="1">
            <a:spLocks/>
          </p:cNvSpPr>
          <p:nvPr/>
        </p:nvSpPr>
        <p:spPr>
          <a:xfrm>
            <a:off x="270459" y="244699"/>
            <a:ext cx="11921541" cy="4893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9" y="1133342"/>
            <a:ext cx="5023017" cy="37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97280" y="1707857"/>
            <a:ext cx="10044023" cy="2617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+mj-lt"/>
              </a:rPr>
              <a:t>Спасибо за внимание!</a:t>
            </a:r>
            <a:endParaRPr kumimoji="0" lang="ru-RU" sz="66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Calibri Light" panose="020F03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7B80204-C94C-4EED-B2D9-F6E1769A7C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1642501" cy="6387921"/>
          </a:xfrm>
        </p:spPr>
        <p:txBody>
          <a:bodyPr vert="horz" lIns="0" tIns="45720" rIns="0" bIns="45720" rtlCol="0" anchor="t">
            <a:normAutofit fontScale="55000" lnSpcReduction="20000"/>
          </a:bodyPr>
          <a:lstStyle/>
          <a:p>
            <a:pPr algn="just" fontAlgn="base"/>
            <a:r>
              <a:rPr lang="ru-RU" sz="2400" b="1" dirty="0">
                <a:solidFill>
                  <a:srgbClr val="000000"/>
                </a:solidFill>
                <a:latin typeface="Lato"/>
              </a:rPr>
              <a:t>   </a:t>
            </a:r>
            <a:r>
              <a:rPr lang="ru-RU" sz="2400" b="1" dirty="0" smtClean="0">
                <a:solidFill>
                  <a:srgbClr val="000000"/>
                </a:solidFill>
                <a:latin typeface="Lato"/>
              </a:rPr>
              <a:t>                                                                    </a:t>
            </a:r>
          </a:p>
          <a:p>
            <a:pPr algn="just" fontAlgn="base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r>
              <a:rPr lang="ru-RU" sz="33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находится на кончиках его пальцев»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3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В.Сухомлинский</a:t>
            </a:r>
            <a:r>
              <a:rPr lang="ru-RU" sz="3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ru-RU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показать методы и приёмы работы с детьми по развитию мелкой моторики рук как одной из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технологий.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Сохранять и укреплять физическое и психическое здоровье.</a:t>
            </a: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Создавать условия, обеспечивающие эмоциональное благополучие каждого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Повышать адаптивные возможности детского организма 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(активизировать защитные свойства, устойчивость </a:t>
            </a:r>
            <a:r>
              <a:rPr lang="ru-RU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заболеваниям)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Развивать точные,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сложнокоординированные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 руки.</a:t>
            </a: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детей.</a:t>
            </a: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Развивать внимание, воображение, память, логическое мышление детей.</a:t>
            </a:r>
          </a:p>
          <a:p>
            <a:pPr algn="just" fontAlgn="base"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Обогащать активный и пассивный словарь детей, расширять знания детей по основным лексическим темам.</a:t>
            </a:r>
          </a:p>
          <a:p>
            <a:pPr algn="just"/>
            <a:endParaRPr lang="ru-RU" sz="29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15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742249"/>
              </p:ext>
            </p:extLst>
          </p:nvPr>
        </p:nvGraphicFramePr>
        <p:xfrm>
          <a:off x="1285740" y="105423"/>
          <a:ext cx="9777211" cy="620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6970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развития мелкой моторики рук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-3" y="5173965"/>
            <a:ext cx="328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0485" y="4365938"/>
            <a:ext cx="35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740" y="1577541"/>
            <a:ext cx="5083177" cy="2852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7" y="1064792"/>
            <a:ext cx="3145105" cy="4193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65" y="1064792"/>
            <a:ext cx="2958589" cy="39447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0800000" flipV="1">
            <a:off x="9028089" y="4157698"/>
            <a:ext cx="2614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6970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развития мелкой моторики рук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8389" y="5228825"/>
            <a:ext cx="38336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коробка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мелкой моторики рук (с чечевицей, с муляжами фруктов, овощей)</a:t>
            </a: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463639" y="3093634"/>
            <a:ext cx="38748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1600" kern="0" dirty="0" smtClean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sz="1600" kern="0" dirty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sz="1600" kern="0" dirty="0" smtClean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sz="1600" kern="0" dirty="0">
              <a:solidFill>
                <a:sysClr val="windowText" lastClr="000000"/>
              </a:solidFill>
              <a:latin typeface="inherit"/>
            </a:endParaRPr>
          </a:p>
          <a:p>
            <a:pPr lvl="0"/>
            <a:r>
              <a:rPr lang="ru-RU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мозаикой и конструктором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7307" y="4196744"/>
            <a:ext cx="2073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69" y="907596"/>
            <a:ext cx="3305334" cy="4407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8" y="845989"/>
            <a:ext cx="4148345" cy="31112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21" y="1753386"/>
            <a:ext cx="4058029" cy="3043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6970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развития мелкой моторики рук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32241" y="2051941"/>
            <a:ext cx="369219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1600" kern="0" dirty="0" smtClean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sz="1600" kern="0" dirty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sz="1600" kern="0" dirty="0" smtClean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sz="1600" kern="0" dirty="0">
              <a:solidFill>
                <a:sysClr val="windowText" lastClr="000000"/>
              </a:solidFill>
              <a:latin typeface="inherit"/>
            </a:endParaRPr>
          </a:p>
          <a:p>
            <a:pPr lvl="0"/>
            <a:endParaRPr lang="ru-RU" kern="0" dirty="0" smtClean="0">
              <a:solidFill>
                <a:sysClr val="windowText" lastClr="000000"/>
              </a:solidFill>
            </a:endParaRPr>
          </a:p>
          <a:p>
            <a:pPr lvl="0"/>
            <a:endParaRPr lang="ru-RU" kern="0" dirty="0">
              <a:solidFill>
                <a:sysClr val="windowText" lastClr="000000"/>
              </a:solidFill>
            </a:endParaRPr>
          </a:p>
          <a:p>
            <a:pPr lvl="0"/>
            <a:endParaRPr lang="ru-RU" kern="0" dirty="0" smtClean="0">
              <a:solidFill>
                <a:sysClr val="windowText" lastClr="000000"/>
              </a:solidFill>
            </a:endParaRPr>
          </a:p>
          <a:p>
            <a:pPr lvl="0"/>
            <a:endParaRPr lang="ru-RU" kern="0" dirty="0">
              <a:solidFill>
                <a:sysClr val="windowText" lastClr="000000"/>
              </a:solidFill>
            </a:endParaRPr>
          </a:p>
          <a:p>
            <a:pPr lvl="0"/>
            <a:endParaRPr lang="ru-RU" kern="0" dirty="0" smtClean="0">
              <a:solidFill>
                <a:sysClr val="windowText" lastClr="000000"/>
              </a:solidFill>
            </a:endParaRPr>
          </a:p>
          <a:p>
            <a:pPr lvl="0"/>
            <a:endParaRPr lang="ru-RU" kern="0" dirty="0">
              <a:solidFill>
                <a:sysClr val="windowText" lastClr="000000"/>
              </a:solidFill>
            </a:endParaRPr>
          </a:p>
          <a:p>
            <a:pPr lvl="0"/>
            <a:endParaRPr lang="ru-RU" kern="0" dirty="0" smtClean="0">
              <a:solidFill>
                <a:sysClr val="windowText" lastClr="000000"/>
              </a:solidFill>
            </a:endParaRPr>
          </a:p>
          <a:p>
            <a:pPr lvl="0"/>
            <a:endParaRPr lang="ru-RU" kern="0" dirty="0">
              <a:solidFill>
                <a:sysClr val="windowText" lastClr="000000"/>
              </a:solidFill>
            </a:endParaRPr>
          </a:p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прикладным творчеством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1053" y="4714054"/>
            <a:ext cx="7236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бумагой, тканью, с ножницами, с предметами, с природным материалом (зернышки, листья, шишки, орехи)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672" y="1231612"/>
            <a:ext cx="4495291" cy="3371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93" y="1431557"/>
            <a:ext cx="4474852" cy="3359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78" y="792774"/>
            <a:ext cx="3477564" cy="46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4727" y="796264"/>
            <a:ext cx="7443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своей творческой деятельности мы ежегодно представляем на НПК для детей с ограниченными возможностями здоровья «Первые шаги в науку» на базе МАОУ ОШ № 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г.Красноуфимска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занимаем призовые места.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3" y="3438659"/>
            <a:ext cx="2214104" cy="29521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9577" r="701" b="752"/>
          <a:stretch/>
        </p:blipFill>
        <p:spPr>
          <a:xfrm>
            <a:off x="460183" y="627958"/>
            <a:ext cx="3851240" cy="2618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717" y="3438659"/>
            <a:ext cx="3714476" cy="2785857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385803" y="0"/>
            <a:ext cx="9806197" cy="618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возможностей ребят на НПК, конкурсах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1" y="2605557"/>
            <a:ext cx="4666444" cy="34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39" y="739424"/>
            <a:ext cx="2092583" cy="27901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FCF30F-5483-4F40-A16A-C2FB54C4E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3274675" cy="6526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обучающихся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54555" y="395914"/>
            <a:ext cx="2563295" cy="3527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51" y="3767034"/>
            <a:ext cx="3076371" cy="21568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" y="3637428"/>
            <a:ext cx="3631887" cy="25463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" y="469696"/>
            <a:ext cx="2228635" cy="29715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43" y="896529"/>
            <a:ext cx="3629523" cy="25446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2" y="3678709"/>
            <a:ext cx="3202351" cy="22451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875" y="3926201"/>
            <a:ext cx="2654230" cy="1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FCF30F-5483-4F40-A16A-C2FB54C4E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3274675" cy="515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обучающихся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638" y="901490"/>
            <a:ext cx="3084385" cy="2313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4" t="7517" r="1" b="12358"/>
          <a:stretch/>
        </p:blipFill>
        <p:spPr>
          <a:xfrm rot="5400000">
            <a:off x="2653935" y="1326214"/>
            <a:ext cx="3546378" cy="2502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 rot="5400000">
            <a:off x="7754710" y="1075936"/>
            <a:ext cx="3154267" cy="2610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3761" b="3594"/>
          <a:stretch/>
        </p:blipFill>
        <p:spPr>
          <a:xfrm rot="5400000">
            <a:off x="5279305" y="3511633"/>
            <a:ext cx="3146136" cy="2215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6348"/>
          <a:stretch/>
        </p:blipFill>
        <p:spPr>
          <a:xfrm rot="5400000">
            <a:off x="9373819" y="3689071"/>
            <a:ext cx="3253400" cy="21689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r="10892"/>
          <a:stretch/>
        </p:blipFill>
        <p:spPr>
          <a:xfrm>
            <a:off x="229910" y="3731125"/>
            <a:ext cx="2879549" cy="25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4162</TotalTime>
  <Words>305</Words>
  <Application>Microsoft Office PowerPoint</Application>
  <PresentationFormat>Широкоэкранный</PresentationFormat>
  <Paragraphs>89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Calibri</vt:lpstr>
      <vt:lpstr>Calibri Light</vt:lpstr>
      <vt:lpstr>inherit</vt:lpstr>
      <vt:lpstr>Lato</vt:lpstr>
      <vt:lpstr>Times New Roman</vt:lpstr>
      <vt:lpstr>Retrospect</vt:lpstr>
      <vt:lpstr>Развитие мелкой моторики пальцев рук  у детей с ОВЗ в системе здоровьесберегающих технологий </vt:lpstr>
      <vt:lpstr>Презентация PowerPoint</vt:lpstr>
      <vt:lpstr>Презентация PowerPoint</vt:lpstr>
      <vt:lpstr>Игры и упражнения для развития мелкой моторики рук</vt:lpstr>
      <vt:lpstr>Игры и упражнения для развития мелкой моторики рук</vt:lpstr>
      <vt:lpstr>Игры и упражнения для развития мелкой моторики рук</vt:lpstr>
      <vt:lpstr>Презентация PowerPoint</vt:lpstr>
      <vt:lpstr>Работы обучающихся</vt:lpstr>
      <vt:lpstr>Работы обучающихся</vt:lpstr>
      <vt:lpstr>Работы обучающихся</vt:lpstr>
      <vt:lpstr>Работы обучающихся</vt:lpstr>
      <vt:lpstr>Участие в конкурсах</vt:lpstr>
      <vt:lpstr>Участие в конкурсах 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ASUS</cp:lastModifiedBy>
  <cp:revision>324</cp:revision>
  <dcterms:created xsi:type="dcterms:W3CDTF">2020-11-24T10:23:00Z</dcterms:created>
  <dcterms:modified xsi:type="dcterms:W3CDTF">2023-03-23T17:44:16Z</dcterms:modified>
</cp:coreProperties>
</file>