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8" r:id="rId4"/>
    <p:sldMasterId id="2147483711" r:id="rId5"/>
    <p:sldMasterId id="2147483725" r:id="rId6"/>
    <p:sldMasterId id="2147483739" r:id="rId7"/>
    <p:sldMasterId id="2147483753" r:id="rId8"/>
  </p:sldMasterIdLst>
  <p:notesMasterIdLst>
    <p:notesMasterId r:id="rId33"/>
  </p:notesMasterIdLst>
  <p:sldIdLst>
    <p:sldId id="258" r:id="rId9"/>
    <p:sldId id="262" r:id="rId10"/>
    <p:sldId id="270" r:id="rId11"/>
    <p:sldId id="269" r:id="rId12"/>
    <p:sldId id="268" r:id="rId13"/>
    <p:sldId id="273" r:id="rId14"/>
    <p:sldId id="274" r:id="rId15"/>
    <p:sldId id="278" r:id="rId16"/>
    <p:sldId id="279" r:id="rId17"/>
    <p:sldId id="280" r:id="rId18"/>
    <p:sldId id="281" r:id="rId19"/>
    <p:sldId id="285" r:id="rId20"/>
    <p:sldId id="286" r:id="rId21"/>
    <p:sldId id="289" r:id="rId22"/>
    <p:sldId id="290" r:id="rId23"/>
    <p:sldId id="295" r:id="rId24"/>
    <p:sldId id="296" r:id="rId25"/>
    <p:sldId id="297" r:id="rId26"/>
    <p:sldId id="298" r:id="rId27"/>
    <p:sldId id="299" r:id="rId28"/>
    <p:sldId id="293" r:id="rId29"/>
    <p:sldId id="292" r:id="rId30"/>
    <p:sldId id="291" r:id="rId31"/>
    <p:sldId id="302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04F1E-D5F8-475A-9C3C-93DB558A2538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38137-4C7A-4F4E-A0FC-02D99CB36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17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8137-4C7A-4F4E-A0FC-02D99CB3687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506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D268-CAAA-4AC9-B73F-7E46BF5FBD81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530D-0E5D-43BF-A7C8-8924B0BBED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19013-91C8-49BE-A48B-29633818FDD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BF79B-7D16-4984-BCF8-E073D8426CE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6BF27-ECE7-4EDD-BFB5-7BF54D21455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E143-7CBB-49A2-8816-F3A87391E6D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77143-79B2-4C1A-87AF-F44EF4161D8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116D5-E906-4A5F-80B8-90BBCD438FD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551D9-F23D-4B69-A28D-F53906B9A4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6C722-F015-4447-85AD-DDFFCA5F2A1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CF7B9-D637-48F2-BC84-D74D73DF19E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2F0F7-2574-4E7F-90FF-9823A140FD4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BD90E-E77A-4EEA-988C-EC733592450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9FD49B-E6F5-44FD-8A23-07E23231D0C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19013-91C8-49BE-A48B-29633818FDD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BF79B-7D16-4984-BCF8-E073D8426CE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6BF27-ECE7-4EDD-BFB5-7BF54D21455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E143-7CBB-49A2-8816-F3A87391E6D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77143-79B2-4C1A-87AF-F44EF4161D8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116D5-E906-4A5F-80B8-90BBCD438FD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551D9-F23D-4B69-A28D-F53906B9A4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6C722-F015-4447-85AD-DDFFCA5F2A1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CF7B9-D637-48F2-BC84-D74D73DF19E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2F0F7-2574-4E7F-90FF-9823A140FD4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BD90E-E77A-4EEA-988C-EC733592450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9FD49B-E6F5-44FD-8A23-07E23231D0C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19013-91C8-49BE-A48B-29633818FDD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BF79B-7D16-4984-BCF8-E073D8426CE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6BF27-ECE7-4EDD-BFB5-7BF54D21455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E143-7CBB-49A2-8816-F3A87391E6D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77143-79B2-4C1A-87AF-F44EF4161D8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116D5-E906-4A5F-80B8-90BBCD438FD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551D9-F23D-4B69-A28D-F53906B9A4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6C722-F015-4447-85AD-DDFFCA5F2A1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CF7B9-D637-48F2-BC84-D74D73DF19E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2F0F7-2574-4E7F-90FF-9823A140FD4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BD90E-E77A-4EEA-988C-EC733592450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9FD49B-E6F5-44FD-8A23-07E23231D0C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2975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975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7C24-8581-4174-8A7A-A87C9A7E8C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29FC1-D3E5-4FAE-A576-999A525C9DE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6BEF-1B95-4345-A5B0-06FC8D5E1EB9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A307-FE12-4F02-BCCA-0130F4C958CB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BB1E-1E62-45AA-94F8-2562A8428C96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2B19-79CD-4D96-AA88-8C71FBB9BEBA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903C-D470-4FFC-A14E-F8D5C7B2D1B3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C125-C5E1-4ED6-ACAA-17691665B99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5FCE0-310F-4DC1-AFE7-970DA19B2C7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5B21-51DE-43E3-90BC-FB86733DBE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15FC4-27DE-4344-803D-76C0CD9A6C22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530D-0E5D-43BF-A7C8-8924B0BBED9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D268-CAAA-4AC9-B73F-7E46BF5FBD81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2975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975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7C24-8581-4174-8A7A-A87C9A7E8C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29FC1-D3E5-4FAE-A576-999A525C9DE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6BEF-1B95-4345-A5B0-06FC8D5E1EB9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A307-FE12-4F02-BCCA-0130F4C958CB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BB1E-1E62-45AA-94F8-2562A8428C96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2B19-79CD-4D96-AA88-8C71FBB9BEBA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903C-D470-4FFC-A14E-F8D5C7B2D1B3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C125-C5E1-4ED6-ACAA-17691665B99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5FCE0-310F-4DC1-AFE7-970DA19B2C7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5B21-51DE-43E3-90BC-FB86733DBE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15FC4-27DE-4344-803D-76C0CD9A6C22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530D-0E5D-43BF-A7C8-8924B0BBED9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D268-CAAA-4AC9-B73F-7E46BF5FBD81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2975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975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7C24-8581-4174-8A7A-A87C9A7E8C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29FC1-D3E5-4FAE-A576-999A525C9DE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6BEF-1B95-4345-A5B0-06FC8D5E1EB9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A307-FE12-4F02-BCCA-0130F4C958CB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BB1E-1E62-45AA-94F8-2562A8428C96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2B19-79CD-4D96-AA88-8C71FBB9BEBA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903C-D470-4FFC-A14E-F8D5C7B2D1B3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C125-C5E1-4ED6-ACAA-17691665B99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5FCE0-310F-4DC1-AFE7-970DA19B2C7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5B21-51DE-43E3-90BC-FB86733DBE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15FC4-27DE-4344-803D-76C0CD9A6C22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530D-0E5D-43BF-A7C8-8924B0BBED9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D268-CAAA-4AC9-B73F-7E46BF5FBD81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2975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975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7C24-8581-4174-8A7A-A87C9A7E8C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29FC1-D3E5-4FAE-A576-999A525C9DE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6BEF-1B95-4345-A5B0-06FC8D5E1EB9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A307-FE12-4F02-BCCA-0130F4C958CB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BB1E-1E62-45AA-94F8-2562A8428C96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2B19-79CD-4D96-AA88-8C71FBB9BEBA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903C-D470-4FFC-A14E-F8D5C7B2D1B3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C125-C5E1-4ED6-ACAA-17691665B99E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5FCE0-310F-4DC1-AFE7-970DA19B2C7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5B21-51DE-43E3-90BC-FB86733DBE45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15FC4-27DE-4344-803D-76C0CD9A6C22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530D-0E5D-43BF-A7C8-8924B0BBED97}" type="slidenum">
              <a:rPr lang="ru-RU">
                <a:solidFill>
                  <a:srgbClr val="2F1311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58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6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7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7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84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100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90.xml"/><Relationship Id="rId7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9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89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2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97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6.xml"/><Relationship Id="rId1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3000" t="-5000" r="-3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1F48-C0FB-4875-B494-2402E2D70D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AA53-A636-4EC2-8575-C118A80602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6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097999E-B0BF-48CB-B6CC-90339FEAFE48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097999E-B0BF-48CB-B6CC-90339FEAFE48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097999E-B0BF-48CB-B6CC-90339FEAFE48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7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1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72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73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D02D2-BD7B-4E41-96E7-33CFD1F4F697}" type="slidenum">
              <a:rPr lang="ru-RU">
                <a:solidFill>
                  <a:srgbClr val="2F131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7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1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72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73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D02D2-BD7B-4E41-96E7-33CFD1F4F697}" type="slidenum">
              <a:rPr lang="ru-RU">
                <a:solidFill>
                  <a:srgbClr val="2F131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7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1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72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73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D02D2-BD7B-4E41-96E7-33CFD1F4F697}" type="slidenum">
              <a:rPr lang="ru-RU">
                <a:solidFill>
                  <a:srgbClr val="2F131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>
                        <a:solidFill>
                          <a:srgbClr val="2F1311"/>
                        </a:solidFill>
                      </a:endParaRPr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>
                      <a:solidFill>
                        <a:srgbClr val="2F1311"/>
                      </a:solidFill>
                    </a:endParaRPr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7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1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2872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2F1311"/>
                </a:solidFill>
              </a:endParaRPr>
            </a:p>
          </p:txBody>
        </p:sp>
        <p:sp>
          <p:nvSpPr>
            <p:cNvPr id="2872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2F1311"/>
                </a:solidFill>
              </a:endParaRPr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2F1311"/>
                </a:solidFill>
              </a:endParaRPr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73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2F1311"/>
              </a:solidFill>
            </a:endParaRPr>
          </a:p>
        </p:txBody>
      </p:sp>
      <p:sp>
        <p:nvSpPr>
          <p:cNvPr id="2873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D02D2-BD7B-4E41-96E7-33CFD1F4F697}" type="slidenum">
              <a:rPr lang="ru-RU">
                <a:solidFill>
                  <a:srgbClr val="2F131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2F131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6864" cy="3744416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Развивающие задания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для активизации познавательной деятельности младших школьников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H:\Documents and Settings\Aida\Рабочий стол\ТЕКСТУРЫ и фоны, клипарты\2 ЧАСТЬ !!!\Scool_objekts\scool (4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725144"/>
            <a:ext cx="1138496" cy="112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116013" y="376238"/>
            <a:ext cx="6300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/>
              <a:t>Занимательный  квадрат</a:t>
            </a:r>
          </a:p>
        </p:txBody>
      </p:sp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250825" y="1125538"/>
            <a:ext cx="72009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/>
              <a:t>В данном квадрате расставить числа  2, 2, 3, 3, 3 так, чтобы</a:t>
            </a:r>
            <a:r>
              <a:rPr lang="en-US" sz="2000" b="1"/>
              <a:t> </a:t>
            </a:r>
            <a:r>
              <a:rPr lang="ru-RU" sz="2000" b="1"/>
              <a:t>при сложении чисел по строчкам, по столбикам и с угла  на</a:t>
            </a:r>
            <a:r>
              <a:rPr lang="en-US" sz="2000" b="1"/>
              <a:t> </a:t>
            </a:r>
            <a:r>
              <a:rPr lang="ru-RU" sz="2000" b="1"/>
              <a:t>угол всегда получалось число  </a:t>
            </a:r>
            <a:r>
              <a:rPr lang="ru-RU" sz="2000" b="1" u="sng"/>
              <a:t>6</a:t>
            </a:r>
            <a:r>
              <a:rPr lang="ru-RU" sz="2000" b="1"/>
              <a:t>.</a:t>
            </a:r>
          </a:p>
          <a:p>
            <a:endParaRPr lang="ru-RU" sz="2000" b="1"/>
          </a:p>
        </p:txBody>
      </p:sp>
      <p:grpSp>
        <p:nvGrpSpPr>
          <p:cNvPr id="2" name="Группа 59"/>
          <p:cNvGrpSpPr>
            <a:grpSpLocks/>
          </p:cNvGrpSpPr>
          <p:nvPr/>
        </p:nvGrpSpPr>
        <p:grpSpPr bwMode="auto">
          <a:xfrm>
            <a:off x="468313" y="2565400"/>
            <a:ext cx="2132012" cy="2132013"/>
            <a:chOff x="1357290" y="2571744"/>
            <a:chExt cx="2131988" cy="213198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071657" y="3286111"/>
              <a:ext cx="714367" cy="714367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3" name="Группа 48"/>
            <p:cNvGrpSpPr>
              <a:grpSpLocks/>
            </p:cNvGrpSpPr>
            <p:nvPr/>
          </p:nvGrpSpPr>
          <p:grpSpPr bwMode="auto">
            <a:xfrm>
              <a:off x="1357290" y="2571744"/>
              <a:ext cx="2131988" cy="2131988"/>
              <a:chOff x="1357290" y="2571744"/>
              <a:chExt cx="2148760" cy="2148760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1357290" y="4000518"/>
                <a:ext cx="719987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6" name="Прямоугольник 5"/>
              <p:cNvSpPr/>
              <p:nvPr/>
            </p:nvSpPr>
            <p:spPr>
              <a:xfrm>
                <a:off x="1357290" y="3285331"/>
                <a:ext cx="719987" cy="721587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1357290" y="2571744"/>
                <a:ext cx="719987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2070877" y="4000518"/>
                <a:ext cx="721586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2070877" y="2571744"/>
                <a:ext cx="721586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2786063" y="4000518"/>
                <a:ext cx="719987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2786063" y="3285331"/>
                <a:ext cx="719987" cy="721587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2786063" y="2571744"/>
                <a:ext cx="719987" cy="719986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grpSp>
        <p:nvGrpSpPr>
          <p:cNvPr id="4" name="Группа 28"/>
          <p:cNvGrpSpPr>
            <a:grpSpLocks/>
          </p:cNvGrpSpPr>
          <p:nvPr/>
        </p:nvGrpSpPr>
        <p:grpSpPr bwMode="auto">
          <a:xfrm>
            <a:off x="4284663" y="2492375"/>
            <a:ext cx="2303462" cy="2228850"/>
            <a:chOff x="5500694" y="2571744"/>
            <a:chExt cx="2148760" cy="2148760"/>
          </a:xfrm>
        </p:grpSpPr>
        <p:grpSp>
          <p:nvGrpSpPr>
            <p:cNvPr id="14" name="Группа 66"/>
            <p:cNvGrpSpPr>
              <a:grpSpLocks/>
            </p:cNvGrpSpPr>
            <p:nvPr/>
          </p:nvGrpSpPr>
          <p:grpSpPr bwMode="auto">
            <a:xfrm>
              <a:off x="5500694" y="2571744"/>
              <a:ext cx="2148760" cy="2148760"/>
              <a:chOff x="4714876" y="2571744"/>
              <a:chExt cx="2148760" cy="2148760"/>
            </a:xfrm>
          </p:grpSpPr>
          <p:grpSp>
            <p:nvGrpSpPr>
              <p:cNvPr id="15" name="Группа 65"/>
              <p:cNvGrpSpPr>
                <a:grpSpLocks/>
              </p:cNvGrpSpPr>
              <p:nvPr/>
            </p:nvGrpSpPr>
            <p:grpSpPr bwMode="auto">
              <a:xfrm>
                <a:off x="4714876" y="2571744"/>
                <a:ext cx="2148760" cy="2148760"/>
                <a:chOff x="4714876" y="2571744"/>
                <a:chExt cx="2148760" cy="2148760"/>
              </a:xfrm>
            </p:grpSpPr>
            <p:sp>
              <p:nvSpPr>
                <p:cNvPr id="51" name="Прямоугольник 50"/>
                <p:cNvSpPr/>
                <p:nvPr/>
              </p:nvSpPr>
              <p:spPr>
                <a:xfrm>
                  <a:off x="4714876" y="4001190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52" name="Прямоугольник 51"/>
                <p:cNvSpPr/>
                <p:nvPr/>
              </p:nvSpPr>
              <p:spPr>
                <a:xfrm>
                  <a:off x="4714876" y="3286467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53" name="Прямоугольник 52"/>
                <p:cNvSpPr/>
                <p:nvPr/>
              </p:nvSpPr>
              <p:spPr>
                <a:xfrm>
                  <a:off x="4714876" y="2571744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4" name="Прямоугольник 53"/>
                <p:cNvSpPr/>
                <p:nvPr/>
              </p:nvSpPr>
              <p:spPr>
                <a:xfrm>
                  <a:off x="5428661" y="4001190"/>
                  <a:ext cx="72118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55" name="Прямоугольник 54"/>
                <p:cNvSpPr/>
                <p:nvPr/>
              </p:nvSpPr>
              <p:spPr>
                <a:xfrm>
                  <a:off x="5428661" y="2571744"/>
                  <a:ext cx="72118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56" name="Прямоугольник 55"/>
                <p:cNvSpPr/>
                <p:nvPr/>
              </p:nvSpPr>
              <p:spPr>
                <a:xfrm>
                  <a:off x="6143927" y="4001190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57" name="Прямоугольник 56"/>
                <p:cNvSpPr/>
                <p:nvPr/>
              </p:nvSpPr>
              <p:spPr>
                <a:xfrm>
                  <a:off x="6143927" y="3286467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58" name="Прямоугольник 57"/>
                <p:cNvSpPr/>
                <p:nvPr/>
              </p:nvSpPr>
              <p:spPr>
                <a:xfrm>
                  <a:off x="6143927" y="2571744"/>
                  <a:ext cx="719709" cy="719314"/>
                </a:xfrm>
                <a:prstGeom prst="rect">
                  <a:avLst/>
                </a:prstGeom>
                <a:solidFill>
                  <a:schemeClr val="bg1"/>
                </a:solidFill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44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  <p:sp>
            <p:nvSpPr>
              <p:cNvPr id="59" name="Прямоугольник 58"/>
              <p:cNvSpPr/>
              <p:nvPr/>
            </p:nvSpPr>
            <p:spPr>
              <a:xfrm>
                <a:off x="5428661" y="3286467"/>
                <a:ext cx="715266" cy="76981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1">
                    <a:lumMod val="7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4" name="Прямоугольник 63"/>
            <p:cNvSpPr/>
            <p:nvPr/>
          </p:nvSpPr>
          <p:spPr>
            <a:xfrm>
              <a:off x="5500694" y="2571744"/>
              <a:ext cx="713785" cy="73461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1270" name="AutoShape 33"/>
          <p:cNvSpPr>
            <a:spLocks noChangeArrowheads="1"/>
          </p:cNvSpPr>
          <p:nvPr/>
        </p:nvSpPr>
        <p:spPr bwMode="auto">
          <a:xfrm>
            <a:off x="2916238" y="3284538"/>
            <a:ext cx="1223962" cy="630237"/>
          </a:xfrm>
          <a:prstGeom prst="rightArrow">
            <a:avLst>
              <a:gd name="adj1" fmla="val 50000"/>
              <a:gd name="adj2" fmla="val 485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smtClean="0">
                <a:solidFill>
                  <a:srgbClr val="C00000"/>
                </a:solidFill>
              </a:rPr>
              <a:t>Сколько на чертеже различных треугольников?</a:t>
            </a:r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4714875" y="1785938"/>
            <a:ext cx="4143375" cy="164306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9" name="Группа 31"/>
          <p:cNvGrpSpPr>
            <a:grpSpLocks/>
          </p:cNvGrpSpPr>
          <p:nvPr/>
        </p:nvGrpSpPr>
        <p:grpSpPr bwMode="auto">
          <a:xfrm>
            <a:off x="285750" y="1714500"/>
            <a:ext cx="4143375" cy="1643063"/>
            <a:chOff x="285720" y="1714488"/>
            <a:chExt cx="4144198" cy="1643868"/>
          </a:xfrm>
        </p:grpSpPr>
        <p:grpSp>
          <p:nvGrpSpPr>
            <p:cNvPr id="11" name="Группа 19"/>
            <p:cNvGrpSpPr>
              <a:grpSpLocks/>
            </p:cNvGrpSpPr>
            <p:nvPr/>
          </p:nvGrpSpPr>
          <p:grpSpPr bwMode="auto">
            <a:xfrm>
              <a:off x="285720" y="1714488"/>
              <a:ext cx="4144198" cy="1643868"/>
              <a:chOff x="2570942" y="2143116"/>
              <a:chExt cx="4144198" cy="1643868"/>
            </a:xfrm>
          </p:grpSpPr>
          <p:sp>
            <p:nvSpPr>
              <p:cNvPr id="2" name="Равнобедренный треугольник 3"/>
              <p:cNvSpPr/>
              <p:nvPr/>
            </p:nvSpPr>
            <p:spPr>
              <a:xfrm>
                <a:off x="2572530" y="2143116"/>
                <a:ext cx="4142610" cy="1643868"/>
              </a:xfrm>
              <a:prstGeom prst="triangle">
                <a:avLst>
                  <a:gd name="adj" fmla="val 50000"/>
                </a:avLst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3" name="Прямая соединительная линия 6"/>
              <p:cNvCxnSpPr/>
              <p:nvPr/>
            </p:nvCxnSpPr>
            <p:spPr>
              <a:xfrm rot="5400000">
                <a:off x="1749802" y="2964256"/>
                <a:ext cx="1643868" cy="1588"/>
              </a:xfrm>
              <a:prstGeom prst="line">
                <a:avLst/>
              </a:prstGeom>
              <a:ln w="571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2572530" y="2143116"/>
                <a:ext cx="2070511" cy="1589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2572530" y="2143116"/>
                <a:ext cx="2070511" cy="1643868"/>
              </a:xfrm>
              <a:prstGeom prst="line">
                <a:avLst/>
              </a:prstGeom>
              <a:ln w="571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Прямая соединительная линия 18"/>
            <p:cNvCxnSpPr/>
            <p:nvPr/>
          </p:nvCxnSpPr>
          <p:spPr>
            <a:xfrm rot="5400000" flipH="1" flipV="1">
              <a:off x="2464877" y="2428571"/>
              <a:ext cx="822728" cy="1036843"/>
            </a:xfrm>
            <a:prstGeom prst="line">
              <a:avLst/>
            </a:prstGeom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Прямая соединительная линия 28"/>
          <p:cNvCxnSpPr/>
          <p:nvPr/>
        </p:nvCxnSpPr>
        <p:spPr>
          <a:xfrm rot="5400000">
            <a:off x="3893344" y="2607469"/>
            <a:ext cx="1644650" cy="158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716463" y="1785938"/>
            <a:ext cx="2071687" cy="15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716463" y="1785938"/>
            <a:ext cx="2071687" cy="1643062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6894513" y="2463800"/>
            <a:ext cx="820738" cy="1036637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Равнобедренный треугольник 24"/>
          <p:cNvSpPr/>
          <p:nvPr/>
        </p:nvSpPr>
        <p:spPr>
          <a:xfrm>
            <a:off x="2286000" y="2500313"/>
            <a:ext cx="2143125" cy="857250"/>
          </a:xfrm>
          <a:prstGeom prst="triangle">
            <a:avLst>
              <a:gd name="adj" fmla="val 5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285750" y="2571750"/>
            <a:ext cx="2071688" cy="785813"/>
          </a:xfrm>
          <a:prstGeom prst="triangle">
            <a:avLst>
              <a:gd name="adj" fmla="val 5073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Равнобедренный треугольник 34"/>
          <p:cNvSpPr/>
          <p:nvPr/>
        </p:nvSpPr>
        <p:spPr>
          <a:xfrm rot="5400000">
            <a:off x="-35719" y="2035969"/>
            <a:ext cx="1643063" cy="1000125"/>
          </a:xfrm>
          <a:prstGeom prst="triangle">
            <a:avLst>
              <a:gd name="adj" fmla="val 51795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 rot="10800000">
            <a:off x="285750" y="1714500"/>
            <a:ext cx="2071688" cy="857250"/>
          </a:xfrm>
          <a:prstGeom prst="triangle">
            <a:avLst>
              <a:gd name="adj" fmla="val 49662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 rot="13201208">
            <a:off x="4038600" y="2466975"/>
            <a:ext cx="2589213" cy="1285875"/>
          </a:xfrm>
          <a:prstGeom prst="triangle">
            <a:avLst>
              <a:gd name="adj" fmla="val 598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Равнобедренный треугольник 36"/>
          <p:cNvSpPr/>
          <p:nvPr/>
        </p:nvSpPr>
        <p:spPr>
          <a:xfrm rot="19282342">
            <a:off x="4030663" y="1527175"/>
            <a:ext cx="2579687" cy="1231900"/>
          </a:xfrm>
          <a:prstGeom prst="triangle">
            <a:avLst>
              <a:gd name="adj" fmla="val 39738"/>
            </a:avLst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2" name="Группа 1"/>
          <p:cNvGrpSpPr>
            <a:grpSpLocks/>
          </p:cNvGrpSpPr>
          <p:nvPr/>
        </p:nvGrpSpPr>
        <p:grpSpPr bwMode="auto">
          <a:xfrm>
            <a:off x="2500313" y="4076700"/>
            <a:ext cx="4144962" cy="1873250"/>
            <a:chOff x="285720" y="1714488"/>
            <a:chExt cx="4144198" cy="1643868"/>
          </a:xfrm>
        </p:grpSpPr>
        <p:grpSp>
          <p:nvGrpSpPr>
            <p:cNvPr id="13" name="Группа 19"/>
            <p:cNvGrpSpPr>
              <a:grpSpLocks/>
            </p:cNvGrpSpPr>
            <p:nvPr/>
          </p:nvGrpSpPr>
          <p:grpSpPr bwMode="auto">
            <a:xfrm>
              <a:off x="285720" y="1714488"/>
              <a:ext cx="4144198" cy="1643868"/>
              <a:chOff x="2570942" y="2143116"/>
              <a:chExt cx="4144198" cy="1643868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2572529" y="2143116"/>
                <a:ext cx="4142611" cy="1642475"/>
              </a:xfrm>
              <a:prstGeom prst="triangle">
                <a:avLst>
                  <a:gd name="adj" fmla="val 50000"/>
                </a:avLst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6" name="Прямая соединительная линия 5"/>
              <p:cNvCxnSpPr>
                <a:endCxn id="5" idx="2"/>
              </p:cNvCxnSpPr>
              <p:nvPr/>
            </p:nvCxnSpPr>
            <p:spPr>
              <a:xfrm rot="5400000">
                <a:off x="1750499" y="2964953"/>
                <a:ext cx="1642474" cy="1587"/>
              </a:xfrm>
              <a:prstGeom prst="line">
                <a:avLst/>
              </a:prstGeom>
              <a:ln w="571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>
                <a:endCxn id="5" idx="0"/>
              </p:cNvCxnSpPr>
              <p:nvPr/>
            </p:nvCxnSpPr>
            <p:spPr>
              <a:xfrm>
                <a:off x="2572529" y="2143116"/>
                <a:ext cx="2071306" cy="1394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>
                <a:endCxn id="5" idx="3"/>
              </p:cNvCxnSpPr>
              <p:nvPr/>
            </p:nvCxnSpPr>
            <p:spPr>
              <a:xfrm>
                <a:off x="2572529" y="2143116"/>
                <a:ext cx="2071306" cy="1642475"/>
              </a:xfrm>
              <a:prstGeom prst="line">
                <a:avLst/>
              </a:prstGeom>
              <a:ln w="571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Прямая соединительная линия 3"/>
            <p:cNvCxnSpPr>
              <a:stCxn id="5" idx="3"/>
              <a:endCxn id="5" idx="5"/>
            </p:cNvCxnSpPr>
            <p:nvPr/>
          </p:nvCxnSpPr>
          <p:spPr>
            <a:xfrm rot="5400000" flipH="1" flipV="1">
              <a:off x="2465772" y="2429263"/>
              <a:ext cx="820541" cy="1034859"/>
            </a:xfrm>
            <a:prstGeom prst="line">
              <a:avLst/>
            </a:prstGeom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5" grpId="0" animBg="1"/>
      <p:bldP spid="26" grpId="0" animBg="1"/>
      <p:bldP spid="35" grpId="0" animBg="1"/>
      <p:bldP spid="36" grpId="0" animBg="1"/>
      <p:bldP spid="38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04664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Задачи на логику</a:t>
            </a:r>
          </a:p>
        </p:txBody>
      </p:sp>
      <p:pic>
        <p:nvPicPr>
          <p:cNvPr id="22531" name="Рисунок 4" descr="Рисунок2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132856"/>
            <a:ext cx="1458912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924944"/>
            <a:ext cx="125730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619672" y="4869160"/>
            <a:ext cx="1500188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Лена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19872" y="4869160"/>
            <a:ext cx="1500188" cy="5000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Даша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48064" y="4869160"/>
            <a:ext cx="1500187" cy="500063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Таня</a:t>
            </a:r>
          </a:p>
        </p:txBody>
      </p:sp>
      <p:pic>
        <p:nvPicPr>
          <p:cNvPr id="22536" name="Рисунок 5" descr="Рисунок3.jpg"/>
          <p:cNvPicPr>
            <a:picLocks noGrp="1" noChangeAspect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932040" y="1340768"/>
            <a:ext cx="2105025" cy="3448050"/>
          </a:xfrm>
          <a:noFill/>
        </p:spPr>
      </p:pic>
      <p:sp>
        <p:nvSpPr>
          <p:cNvPr id="22537" name="Rectangle 11"/>
          <p:cNvSpPr>
            <a:spLocks noChangeArrowheads="1"/>
          </p:cNvSpPr>
          <p:nvPr/>
        </p:nvSpPr>
        <p:spPr bwMode="auto">
          <a:xfrm>
            <a:off x="899592" y="5445224"/>
            <a:ext cx="74882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Жили-были три девочки: Таня, Лена и Даша.</a:t>
            </a:r>
            <a:br>
              <a:rPr lang="ru-RU" sz="2400" b="1" dirty="0"/>
            </a:br>
            <a:r>
              <a:rPr lang="ru-RU" sz="2400" b="1" dirty="0"/>
              <a:t>Таня выше Лены, Лена выше Даши.</a:t>
            </a:r>
          </a:p>
          <a:p>
            <a:pPr algn="ctr"/>
            <a:r>
              <a:rPr lang="ru-RU" sz="2400" b="1" dirty="0"/>
              <a:t>Кого из них как зовут?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404813"/>
            <a:ext cx="7477125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smtClean="0">
                <a:solidFill>
                  <a:srgbClr val="0033CC"/>
                </a:solidFill>
              </a:rPr>
              <a:t>Поиск  закономерностей</a:t>
            </a:r>
            <a:br>
              <a:rPr lang="ru-RU" sz="3600" b="1" smtClean="0">
                <a:solidFill>
                  <a:srgbClr val="0033CC"/>
                </a:solidFill>
              </a:rPr>
            </a:br>
            <a:endParaRPr lang="ru-RU" sz="3600" b="1" smtClean="0">
              <a:solidFill>
                <a:srgbClr val="0033CC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7045325" cy="5187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smtClean="0">
                <a:solidFill>
                  <a:srgbClr val="0033CC"/>
                </a:solidFill>
              </a:rPr>
              <a:t>1)  </a:t>
            </a:r>
            <a:r>
              <a:rPr lang="ru-RU" b="1" smtClean="0"/>
              <a:t>0, 2, 4, 6, 8…</a:t>
            </a:r>
            <a:r>
              <a:rPr lang="ru-RU" b="1" smtClean="0">
                <a:solidFill>
                  <a:srgbClr val="FF0000"/>
                </a:solidFill>
              </a:rPr>
              <a:t>10</a:t>
            </a:r>
          </a:p>
          <a:p>
            <a:pPr eaLnBrk="1" hangingPunct="1">
              <a:buFontTx/>
              <a:buNone/>
            </a:pPr>
            <a:r>
              <a:rPr lang="ru-RU" smtClean="0"/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557338"/>
            <a:ext cx="3571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2)  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1, 4, 7, 10, ….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916238" y="1484313"/>
            <a:ext cx="1008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95738" y="908050"/>
            <a:ext cx="4576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3) 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1, 2, 4, 7, 11, ….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019925" y="836613"/>
            <a:ext cx="865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67175" y="1700213"/>
            <a:ext cx="379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4) 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4, 8, 12, …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715125" y="15573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grpSp>
        <p:nvGrpSpPr>
          <p:cNvPr id="2" name="Группа 25"/>
          <p:cNvGrpSpPr>
            <a:grpSpLocks/>
          </p:cNvGrpSpPr>
          <p:nvPr/>
        </p:nvGrpSpPr>
        <p:grpSpPr bwMode="auto">
          <a:xfrm>
            <a:off x="179388" y="2924175"/>
            <a:ext cx="1857375" cy="1285875"/>
            <a:chOff x="214282" y="4286256"/>
            <a:chExt cx="1857388" cy="1285884"/>
          </a:xfrm>
        </p:grpSpPr>
        <p:sp>
          <p:nvSpPr>
            <p:cNvPr id="13" name="Овал 12"/>
            <p:cNvSpPr/>
            <p:nvPr/>
          </p:nvSpPr>
          <p:spPr>
            <a:xfrm>
              <a:off x="214282" y="4286256"/>
              <a:ext cx="928693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1142975" y="4357695"/>
              <a:ext cx="928695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9" name="Овал 18"/>
            <p:cNvSpPr/>
            <p:nvPr/>
          </p:nvSpPr>
          <p:spPr>
            <a:xfrm>
              <a:off x="642910" y="4786323"/>
              <a:ext cx="928693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</p:grpSp>
      <p:grpSp>
        <p:nvGrpSpPr>
          <p:cNvPr id="3" name="Группа 26"/>
          <p:cNvGrpSpPr>
            <a:grpSpLocks/>
          </p:cNvGrpSpPr>
          <p:nvPr/>
        </p:nvGrpSpPr>
        <p:grpSpPr bwMode="auto">
          <a:xfrm>
            <a:off x="1908175" y="3933825"/>
            <a:ext cx="1857375" cy="1285875"/>
            <a:chOff x="2571736" y="4286256"/>
            <a:chExt cx="1857388" cy="1285884"/>
          </a:xfrm>
        </p:grpSpPr>
        <p:sp>
          <p:nvSpPr>
            <p:cNvPr id="20" name="Овал 19"/>
            <p:cNvSpPr/>
            <p:nvPr/>
          </p:nvSpPr>
          <p:spPr>
            <a:xfrm>
              <a:off x="2571736" y="4286256"/>
              <a:ext cx="928695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3500431" y="4286256"/>
              <a:ext cx="928693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22" name="Овал 21"/>
            <p:cNvSpPr/>
            <p:nvPr/>
          </p:nvSpPr>
          <p:spPr>
            <a:xfrm>
              <a:off x="3071803" y="4786323"/>
              <a:ext cx="928693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Группа 27"/>
          <p:cNvGrpSpPr>
            <a:grpSpLocks/>
          </p:cNvGrpSpPr>
          <p:nvPr/>
        </p:nvGrpSpPr>
        <p:grpSpPr bwMode="auto">
          <a:xfrm>
            <a:off x="3708400" y="2997200"/>
            <a:ext cx="1857375" cy="1285875"/>
            <a:chOff x="4857752" y="4286256"/>
            <a:chExt cx="1857388" cy="1285884"/>
          </a:xfrm>
        </p:grpSpPr>
        <p:sp>
          <p:nvSpPr>
            <p:cNvPr id="23" name="Овал 22"/>
            <p:cNvSpPr/>
            <p:nvPr/>
          </p:nvSpPr>
          <p:spPr>
            <a:xfrm>
              <a:off x="4857752" y="4286256"/>
              <a:ext cx="928695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5786447" y="4286256"/>
              <a:ext cx="928693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25" name="Овал 24"/>
            <p:cNvSpPr/>
            <p:nvPr/>
          </p:nvSpPr>
          <p:spPr>
            <a:xfrm>
              <a:off x="5357819" y="4786323"/>
              <a:ext cx="928693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</a:p>
          </p:txBody>
        </p:sp>
      </p:grpSp>
      <p:grpSp>
        <p:nvGrpSpPr>
          <p:cNvPr id="5" name="Группа 29"/>
          <p:cNvGrpSpPr>
            <a:grpSpLocks/>
          </p:cNvGrpSpPr>
          <p:nvPr/>
        </p:nvGrpSpPr>
        <p:grpSpPr bwMode="auto">
          <a:xfrm>
            <a:off x="5651500" y="3573463"/>
            <a:ext cx="1857375" cy="1285875"/>
            <a:chOff x="7143768" y="4214818"/>
            <a:chExt cx="1857388" cy="1285884"/>
          </a:xfrm>
        </p:grpSpPr>
        <p:sp>
          <p:nvSpPr>
            <p:cNvPr id="14" name="Овал 13"/>
            <p:cNvSpPr/>
            <p:nvPr/>
          </p:nvSpPr>
          <p:spPr>
            <a:xfrm>
              <a:off x="7143768" y="4214818"/>
              <a:ext cx="928695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8072463" y="4214818"/>
              <a:ext cx="928693" cy="7858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7572396" y="4714883"/>
              <a:ext cx="928695" cy="78581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Группа 33"/>
          <p:cNvGrpSpPr>
            <a:grpSpLocks/>
          </p:cNvGrpSpPr>
          <p:nvPr/>
        </p:nvGrpSpPr>
        <p:grpSpPr bwMode="auto">
          <a:xfrm>
            <a:off x="5580063" y="5229225"/>
            <a:ext cx="1857375" cy="1411288"/>
            <a:chOff x="7072330" y="5857892"/>
            <a:chExt cx="1857388" cy="1410864"/>
          </a:xfrm>
        </p:grpSpPr>
        <p:sp>
          <p:nvSpPr>
            <p:cNvPr id="31" name="Овал 30"/>
            <p:cNvSpPr/>
            <p:nvPr/>
          </p:nvSpPr>
          <p:spPr>
            <a:xfrm>
              <a:off x="7072330" y="5857892"/>
              <a:ext cx="928693" cy="7855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32" name="Овал 31"/>
            <p:cNvSpPr/>
            <p:nvPr/>
          </p:nvSpPr>
          <p:spPr>
            <a:xfrm>
              <a:off x="8001023" y="5857892"/>
              <a:ext cx="928695" cy="7855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33" name="Овал 32"/>
            <p:cNvSpPr/>
            <p:nvPr/>
          </p:nvSpPr>
          <p:spPr>
            <a:xfrm>
              <a:off x="7500958" y="6446678"/>
              <a:ext cx="928693" cy="82207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</a:p>
          </p:txBody>
        </p:sp>
      </p:grpSp>
      <p:sp>
        <p:nvSpPr>
          <p:cNvPr id="23567" name="AutoShape 31"/>
          <p:cNvSpPr>
            <a:spLocks noChangeArrowheads="1"/>
          </p:cNvSpPr>
          <p:nvPr/>
        </p:nvSpPr>
        <p:spPr bwMode="auto">
          <a:xfrm>
            <a:off x="6300788" y="4365625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0.00486 -0.4134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2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7030A0"/>
                </a:solidFill>
              </a:rPr>
              <a:t>Разгадай ребусы</a:t>
            </a:r>
            <a:r>
              <a:rPr lang="ru-RU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3" name="Прямоугольник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1150" y="3724275"/>
            <a:ext cx="5761038" cy="3694113"/>
          </a:xfrm>
          <a:prstGeom prst="rect">
            <a:avLst/>
          </a:prstGeom>
          <a:noFill/>
        </p:spPr>
      </p:pic>
      <p:pic>
        <p:nvPicPr>
          <p:cNvPr id="6" name="Прямоугольник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81050" y="549275"/>
            <a:ext cx="5219700" cy="4424363"/>
          </a:xfrm>
          <a:prstGeom prst="rect">
            <a:avLst/>
          </a:prstGeom>
          <a:noFill/>
        </p:spPr>
      </p:pic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1613" y="261938"/>
            <a:ext cx="4224337" cy="4425950"/>
          </a:xfrm>
          <a:prstGeom prst="rect">
            <a:avLst/>
          </a:prstGeom>
          <a:noFill/>
        </p:spPr>
      </p:pic>
      <p:pic>
        <p:nvPicPr>
          <p:cNvPr id="5" name="Прямоугольник 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1775" y="3267075"/>
            <a:ext cx="3932238" cy="2822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313" y="571500"/>
            <a:ext cx="75628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ВНИМАНИЯ И МЫШЛЕНИЯ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pic>
        <p:nvPicPr>
          <p:cNvPr id="56322" name="Picture 2" descr="D:\ДОКУМЕНТЫ школа ЛЕНА\ИНТЕЛЛЕКТ\4ый ЛИШНИЙ\схемы модули 4 ЛИШНИЙ\Рисунок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3000375"/>
            <a:ext cx="34290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3" descr="D:\ДОКУМЕНТЫ школа ЛЕНА\ИНТЕЛЛЕКТ\4ый ЛИШНИЙ\схемы модули 4 ЛИШНИЙ\Рисунок1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857750"/>
            <a:ext cx="3357563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4" descr="D:\ДОКУМЕНТЫ школа ЛЕНА\ИНТЕЛЛЕКТ\4ый ЛИШНИЙ\схемы модули 4 ЛИШНИЙ\Рисунок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38" y="3000375"/>
            <a:ext cx="34988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857500" y="142875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 i="1" u="sng" dirty="0">
                <a:solidFill>
                  <a:srgbClr val="C00000"/>
                </a:solidFill>
                <a:cs typeface="Times New Roman" pitchFamily="18" charset="0"/>
              </a:rPr>
              <a:t>Задание:</a:t>
            </a:r>
            <a:r>
              <a:rPr lang="ru-RU" b="1" i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b="1" i="1" dirty="0">
                <a:solidFill>
                  <a:srgbClr val="C00000"/>
                </a:solidFill>
                <a:cs typeface="Times New Roman" pitchFamily="18" charset="0"/>
              </a:rPr>
              <a:t>Рассмотри внимательно рисунок, найди четвертый лишний предмет, аргументируй ответ.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313" y="357188"/>
            <a:ext cx="75628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ВНИМАНИЯ И МЫШЛЕНИЯ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786063" y="100012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Задание: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Найди общее (различия)…</a:t>
            </a:r>
          </a:p>
        </p:txBody>
      </p:sp>
      <p:pic>
        <p:nvPicPr>
          <p:cNvPr id="57346" name="Picture 2" descr="D:\ДОКУМЕНТЫ школа ЛЕНА\ИНТЕЛЛЕКТ\НАЙДИ ОБЩЕЕ И РАЗЛИЧИЯ\к3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928813"/>
            <a:ext cx="2643188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 descr="D:\ДОКУМЕНТЫ школа ЛЕНА\ИНТЕЛЛЕКТ\НАЙДИ ОБЩЕЕ И РАЗЛИЧИЯ\5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1928813"/>
            <a:ext cx="2643187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8" name="Picture 4" descr="D:\ДОКУМЕНТЫ школа ЛЕНА\ИНТЕЛЛЕКТ\НАЙДИ ОБЩЕЕ И РАЗЛИЧИЯ\оо2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0" y="4429125"/>
            <a:ext cx="4357688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75" y="357188"/>
            <a:ext cx="75628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ВНИМАНИЯ И МЫШЛЕНИЯ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786063" y="100012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 i="1" u="sng" dirty="0">
                <a:solidFill>
                  <a:srgbClr val="C00000"/>
                </a:solidFill>
                <a:cs typeface="Times New Roman" pitchFamily="18" charset="0"/>
              </a:rPr>
              <a:t>Задание:</a:t>
            </a:r>
            <a:r>
              <a:rPr lang="ru-RU" b="1" i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b="1" i="1" dirty="0">
                <a:solidFill>
                  <a:srgbClr val="C00000"/>
                </a:solidFill>
              </a:rPr>
              <a:t>Подбери общую часть слова</a:t>
            </a:r>
          </a:p>
        </p:txBody>
      </p:sp>
      <p:pic>
        <p:nvPicPr>
          <p:cNvPr id="58370" name="Picture 2" descr="D:\ДОКУМЕНТЫ школа ЛЕНА\ИНТЕЛЛЕКТ\ОБЩАЯ ЧАСТЬ СЛОВА\ОБЩАЯ ЧАСТЬ СЛОВА МОДУЛИ\ПРО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88" y="2214563"/>
            <a:ext cx="4005262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 descr="D:\ДОКУМЕНТЫ школа ЛЕНА\ИНТЕЛЛЕКТ\ОБЩАЯ ЧАСТЬ СЛОВА\ОБЩАЯ ЧАСТЬ СЛОВА МОДУЛИ\РИ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5" y="4357688"/>
            <a:ext cx="3786188" cy="186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500" y="357188"/>
            <a:ext cx="6475413" cy="1077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</a:t>
            </a:r>
          </a:p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ИЗБИРАТЕЛЬНОСТИ ВНИМАНИЯ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pic>
        <p:nvPicPr>
          <p:cNvPr id="3" name="Рисунок 2" descr="notepad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928938"/>
            <a:ext cx="7286625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627784" y="1412776"/>
            <a:ext cx="4572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b="1" i="1" u="sng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Задание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:</a:t>
            </a:r>
          </a:p>
          <a:p>
            <a:pPr algn="ctr" eaLnBrk="0" hangingPunct="0"/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Найди и зачеркни лишний признак к понятиям. Объясни устно.</a:t>
            </a:r>
          </a:p>
          <a:p>
            <a:pPr algn="ctr" eaLnBrk="0" hangingPunct="0"/>
            <a:r>
              <a:rPr lang="ru-RU" sz="2400" b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 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14563" y="3357563"/>
          <a:ext cx="6024562" cy="244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1636"/>
                <a:gridCol w="44529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Понятие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признаки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Река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Водоем, соленая вода, берега, течение, отсутствие истока, устье, приток.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Сумма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Результат сложения,</a:t>
                      </a:r>
                      <a:r>
                        <a:rPr lang="ru-RU" sz="1400" b="1" i="1" baseline="0" dirty="0" smtClean="0"/>
                        <a:t> число, увеличение, слагаемые, произведение, знак +.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Метр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Величина, 10дм,единица измерения</a:t>
                      </a:r>
                      <a:r>
                        <a:rPr lang="ru-RU" sz="1400" b="1" i="1" baseline="0" dirty="0" smtClean="0"/>
                        <a:t> длины, 100 см, измерение отрезка, 10см. 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Треугольник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Геометрическая фигура, 3</a:t>
                      </a:r>
                      <a:r>
                        <a:rPr lang="ru-RU" sz="1400" b="1" i="1" baseline="0" dirty="0" smtClean="0"/>
                        <a:t> </a:t>
                      </a:r>
                      <a:r>
                        <a:rPr lang="ru-RU" sz="1400" b="1" i="1" dirty="0" smtClean="0"/>
                        <a:t>стороны, 3 прямых</a:t>
                      </a:r>
                      <a:r>
                        <a:rPr lang="ru-RU" sz="1400" b="1" i="1" baseline="0" dirty="0" smtClean="0"/>
                        <a:t> угла, 3 вершины.</a:t>
                      </a:r>
                      <a:endParaRPr lang="ru-RU" sz="1400" b="1" i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notepad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928938"/>
            <a:ext cx="7286625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63" y="3357563"/>
          <a:ext cx="6024562" cy="244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1636"/>
                <a:gridCol w="44529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Понятие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признаки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Река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Водоем, </a:t>
                      </a:r>
                      <a:r>
                        <a:rPr lang="ru-RU" sz="1400" b="1" i="1" u="sng" dirty="0" smtClean="0">
                          <a:solidFill>
                            <a:srgbClr val="FF0000"/>
                          </a:solidFill>
                        </a:rPr>
                        <a:t>соленая вода</a:t>
                      </a:r>
                      <a:r>
                        <a:rPr lang="ru-RU" sz="1400" b="1" i="1" dirty="0" smtClean="0"/>
                        <a:t>, берега, течение, отсутствие истока, устье, приток.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Сумма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Результат сложения,</a:t>
                      </a:r>
                      <a:r>
                        <a:rPr lang="ru-RU" sz="1400" b="1" i="1" baseline="0" dirty="0" smtClean="0"/>
                        <a:t> число, увеличение, слагаемые, </a:t>
                      </a:r>
                      <a:r>
                        <a:rPr lang="ru-RU" sz="1400" b="1" i="1" u="sng" baseline="0" dirty="0" smtClean="0">
                          <a:solidFill>
                            <a:srgbClr val="FF0000"/>
                          </a:solidFill>
                        </a:rPr>
                        <a:t>произведение</a:t>
                      </a:r>
                      <a:r>
                        <a:rPr lang="ru-RU" sz="1400" b="1" i="1" baseline="0" dirty="0" smtClean="0"/>
                        <a:t>, знак +.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Метр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Величина, 10дм,единица измерения</a:t>
                      </a:r>
                      <a:r>
                        <a:rPr lang="ru-RU" sz="1400" b="1" i="1" baseline="0" dirty="0" smtClean="0"/>
                        <a:t> длины, 100 см, измерение отрезка, </a:t>
                      </a:r>
                      <a:r>
                        <a:rPr lang="ru-RU" sz="1400" b="1" i="1" u="sng" baseline="0" dirty="0" smtClean="0">
                          <a:solidFill>
                            <a:srgbClr val="FF0000"/>
                          </a:solidFill>
                        </a:rPr>
                        <a:t>10см</a:t>
                      </a:r>
                      <a:r>
                        <a:rPr lang="ru-RU" sz="1400" b="1" i="1" baseline="0" dirty="0" smtClean="0"/>
                        <a:t>. </a:t>
                      </a:r>
                      <a:endParaRPr lang="ru-RU" sz="14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Треугольник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Геометрическая фигура, 3</a:t>
                      </a:r>
                      <a:r>
                        <a:rPr lang="ru-RU" sz="1400" b="1" i="1" baseline="0" dirty="0" smtClean="0"/>
                        <a:t> </a:t>
                      </a:r>
                      <a:r>
                        <a:rPr lang="ru-RU" sz="1400" b="1" i="1" dirty="0" smtClean="0"/>
                        <a:t>стороны, </a:t>
                      </a:r>
                      <a:r>
                        <a:rPr lang="ru-RU" sz="1400" b="1" i="1" u="sng" dirty="0" smtClean="0">
                          <a:solidFill>
                            <a:srgbClr val="FF0000"/>
                          </a:solidFill>
                        </a:rPr>
                        <a:t>3 прямых</a:t>
                      </a:r>
                      <a:r>
                        <a:rPr lang="ru-RU" sz="1400" b="1" i="1" u="sng" baseline="0" dirty="0" smtClean="0">
                          <a:solidFill>
                            <a:srgbClr val="FF0000"/>
                          </a:solidFill>
                        </a:rPr>
                        <a:t> угла</a:t>
                      </a:r>
                      <a:r>
                        <a:rPr lang="ru-RU" sz="1400" b="1" i="1" baseline="0" dirty="0" smtClean="0"/>
                        <a:t>, 3 вершины.</a:t>
                      </a:r>
                      <a:endParaRPr lang="ru-RU" sz="1400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500" y="357188"/>
            <a:ext cx="6475413" cy="1077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</a:t>
            </a:r>
          </a:p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ИЗБИРАТЕЛЬНОСТИ ВНИМАНИЯ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643188" y="1571625"/>
            <a:ext cx="45720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 i="1" u="sng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Задание</a:t>
            </a:r>
            <a:r>
              <a:rPr lang="ru-RU" b="1" i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:</a:t>
            </a:r>
          </a:p>
          <a:p>
            <a:pPr algn="ctr" eaLnBrk="0" hangingPunct="0"/>
            <a:r>
              <a:rPr lang="ru-RU" b="1" i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Отыщите в тексте 12 представителей животного мира, выпишите.</a:t>
            </a:r>
          </a:p>
          <a:p>
            <a:pPr algn="ctr" eaLnBrk="0" hangingPunct="0"/>
            <a:r>
              <a:rPr lang="ru-RU" sz="900" b="1" dirty="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 </a:t>
            </a:r>
            <a:endParaRPr lang="ru-RU" b="1" dirty="0"/>
          </a:p>
        </p:txBody>
      </p:sp>
      <p:pic>
        <p:nvPicPr>
          <p:cNvPr id="6" name="Рисунок 5" descr="notepad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2928938"/>
            <a:ext cx="7286625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28813" y="3286125"/>
            <a:ext cx="6500812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	Послала мама Ваню к дедушке отнести пирожки. А мальчишке было лень нести груз. «Лучше я под </a:t>
            </a:r>
          </a:p>
          <a:p>
            <a:r>
              <a:rPr lang="ru-RU"/>
              <a:t>откос улягусь», - решил он. Спрятал в клевер блюдо с пирожками. А кругом растут каштаны, гудят еле слышно насекомые… Скоро Ваня заснул, да так и проспал до вечера. Сгорая от стыда, вернулся он домой. </a:t>
            </a:r>
          </a:p>
          <a:p>
            <a:r>
              <a:rPr lang="ru-RU"/>
              <a:t>Отругала его мама, да и Ваня понял сам: нельзя жить, </a:t>
            </a:r>
          </a:p>
          <a:p>
            <a:r>
              <a:rPr lang="ru-RU"/>
              <a:t>не вылезая целый день из постели.</a:t>
            </a:r>
          </a:p>
          <a:p>
            <a:r>
              <a:rPr lang="ru-RU"/>
              <a:t>	Маленькое дело куда лучше большого безделья! </a:t>
            </a:r>
          </a:p>
        </p:txBody>
      </p:sp>
      <p:pic>
        <p:nvPicPr>
          <p:cNvPr id="8" name="Рисунок 7" descr="notepad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2928938"/>
            <a:ext cx="7286625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28813" y="3286125"/>
            <a:ext cx="6500812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	Посла</a:t>
            </a:r>
            <a:r>
              <a:rPr lang="ru-RU">
                <a:solidFill>
                  <a:srgbClr val="FF0000"/>
                </a:solidFill>
              </a:rPr>
              <a:t>ла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ма</a:t>
            </a:r>
            <a:r>
              <a:rPr lang="ru-RU"/>
              <a:t>ма Ваню к дедушке отнести пирожки. А мальчишке был</a:t>
            </a:r>
            <a:r>
              <a:rPr lang="ru-RU">
                <a:solidFill>
                  <a:srgbClr val="FF0000"/>
                </a:solidFill>
              </a:rPr>
              <a:t>о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лень</a:t>
            </a:r>
            <a:r>
              <a:rPr lang="ru-RU"/>
              <a:t> нес</a:t>
            </a:r>
            <a:r>
              <a:rPr lang="ru-RU">
                <a:solidFill>
                  <a:srgbClr val="FF0000"/>
                </a:solidFill>
              </a:rPr>
              <a:t>ти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гр</a:t>
            </a:r>
            <a:r>
              <a:rPr lang="ru-RU"/>
              <a:t>уз. «Лучше я под </a:t>
            </a:r>
          </a:p>
          <a:p>
            <a:r>
              <a:rPr lang="ru-RU"/>
              <a:t>от</a:t>
            </a:r>
            <a:r>
              <a:rPr lang="ru-RU">
                <a:solidFill>
                  <a:srgbClr val="FF0000"/>
                </a:solidFill>
              </a:rPr>
              <a:t>кос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уля</a:t>
            </a:r>
            <a:r>
              <a:rPr lang="ru-RU">
                <a:solidFill>
                  <a:srgbClr val="00B050"/>
                </a:solidFill>
              </a:rPr>
              <a:t>гусь</a:t>
            </a:r>
            <a:r>
              <a:rPr lang="ru-RU"/>
              <a:t>», - решил он. Спрятал в к</a:t>
            </a:r>
            <a:r>
              <a:rPr lang="ru-RU" u="sng">
                <a:solidFill>
                  <a:srgbClr val="00B050"/>
                </a:solidFill>
              </a:rPr>
              <a:t>ле</a:t>
            </a:r>
            <a:r>
              <a:rPr lang="ru-RU" u="sng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ер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блюд</a:t>
            </a:r>
            <a:r>
              <a:rPr lang="ru-RU"/>
              <a:t>о с пирожками. А кругом раст</a:t>
            </a:r>
            <a:r>
              <a:rPr lang="ru-RU">
                <a:solidFill>
                  <a:srgbClr val="FF0000"/>
                </a:solidFill>
              </a:rPr>
              <a:t>ут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ка</a:t>
            </a:r>
            <a:r>
              <a:rPr lang="ru-RU"/>
              <a:t>штаны, гу</a:t>
            </a:r>
            <a:r>
              <a:rPr lang="ru-RU">
                <a:solidFill>
                  <a:srgbClr val="FF0000"/>
                </a:solidFill>
              </a:rPr>
              <a:t>дят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ел</a:t>
            </a:r>
            <a:r>
              <a:rPr lang="ru-RU"/>
              <a:t>е слышно насекомые… С</a:t>
            </a:r>
            <a:r>
              <a:rPr lang="ru-RU">
                <a:solidFill>
                  <a:srgbClr val="FF0000"/>
                </a:solidFill>
              </a:rPr>
              <a:t>коро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Ва</a:t>
            </a:r>
            <a:r>
              <a:rPr lang="ru-RU"/>
              <a:t>ня заснул, да так и проспал до вечера. Сгорая от стыда, вернулся он домой. </a:t>
            </a:r>
          </a:p>
          <a:p>
            <a:r>
              <a:rPr lang="ru-RU"/>
              <a:t>Отругала его мама, да и Ваня поня</a:t>
            </a:r>
            <a:r>
              <a:rPr lang="ru-RU">
                <a:solidFill>
                  <a:srgbClr val="FF0000"/>
                </a:solidFill>
              </a:rPr>
              <a:t>л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и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са</a:t>
            </a:r>
            <a:r>
              <a:rPr lang="ru-RU"/>
              <a:t>м: нельзя жить, </a:t>
            </a:r>
          </a:p>
          <a:p>
            <a:r>
              <a:rPr lang="ru-RU"/>
              <a:t>не выле</a:t>
            </a:r>
            <a:r>
              <a:rPr lang="ru-RU">
                <a:solidFill>
                  <a:srgbClr val="FF0000"/>
                </a:solidFill>
              </a:rPr>
              <a:t>зая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ц</a:t>
            </a:r>
            <a:r>
              <a:rPr lang="ru-RU"/>
              <a:t>елый день из постели.</a:t>
            </a:r>
          </a:p>
          <a:p>
            <a:r>
              <a:rPr lang="ru-RU"/>
              <a:t>	Маленькое дело куда лучше большого безделья!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Развитие понятийного 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 fontAlgn="base">
              <a:spcAft>
                <a:spcPct val="0"/>
              </a:spcAft>
              <a:buNone/>
            </a:pPr>
            <a:r>
              <a:rPr lang="ru-RU" sz="4800" b="1" kern="0" dirty="0" smtClean="0">
                <a:solidFill>
                  <a:srgbClr val="000066"/>
                </a:solidFill>
                <a:latin typeface="Times New Roman" pitchFamily="18" charset="0"/>
              </a:rPr>
              <a:t>«Назови одним словом»</a:t>
            </a:r>
          </a:p>
          <a:p>
            <a:pPr lvl="0" fontAlgn="base">
              <a:spcAft>
                <a:spcPct val="0"/>
              </a:spcAft>
              <a:buNone/>
            </a:pPr>
            <a:r>
              <a:rPr lang="ru-RU" sz="5400" b="1" i="1" kern="0" dirty="0" smtClean="0">
                <a:solidFill>
                  <a:srgbClr val="000066"/>
                </a:solidFill>
                <a:latin typeface="Times New Roman" pitchFamily="18" charset="0"/>
              </a:rPr>
              <a:t>Шарф, варежки, брюки, пальто-</a:t>
            </a:r>
            <a:r>
              <a:rPr lang="ru-RU" sz="4400" b="1" i="1" kern="0" dirty="0" smtClean="0">
                <a:solidFill>
                  <a:srgbClr val="000066"/>
                </a:solidFill>
                <a:latin typeface="Times New Roman" pitchFamily="18" charset="0"/>
              </a:rPr>
              <a:t>….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500" y="357188"/>
            <a:ext cx="6759575" cy="1077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FED46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РАЗВИТИЕ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ED46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cs typeface="Times New Roman" pitchFamily="18" charset="0"/>
              </a:rPr>
              <a:t>ПЕРЕКЛЮЧАЕМОСТИ  ВНИМАНИЯ</a:t>
            </a:r>
            <a:endParaRPr lang="ru-RU" dirty="0">
              <a:solidFill>
                <a:srgbClr val="FED46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pic>
        <p:nvPicPr>
          <p:cNvPr id="3" name="Рисунок 2" descr="notepad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928938"/>
            <a:ext cx="7286625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428750" y="1500188"/>
            <a:ext cx="7215188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i="1" u="sng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Задание</a:t>
            </a:r>
            <a:r>
              <a:rPr lang="ru-RU" i="1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:</a:t>
            </a:r>
          </a:p>
          <a:p>
            <a:pPr algn="ctr" eaLnBrk="0" hangingPunct="0"/>
            <a:r>
              <a:rPr lang="ru-RU" i="1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Звонкие согласные обведи в кружок, а глухие согласные зачеркни. </a:t>
            </a:r>
          </a:p>
          <a:p>
            <a:pPr algn="ctr" eaLnBrk="0" hangingPunct="0"/>
            <a:r>
              <a:rPr lang="ru-RU" i="1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В колонке *1 запиши количество звонких, </a:t>
            </a:r>
          </a:p>
          <a:p>
            <a:pPr algn="ctr" eaLnBrk="0" hangingPunct="0"/>
            <a:r>
              <a:rPr lang="ru-RU" i="1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а в колонке *2 – глухих согласных.</a:t>
            </a:r>
          </a:p>
          <a:p>
            <a:pPr algn="ctr" eaLnBrk="0" hangingPunct="0"/>
            <a:r>
              <a:rPr lang="ru-RU" sz="900">
                <a:solidFill>
                  <a:srgbClr val="C00000"/>
                </a:solidFill>
                <a:latin typeface="Corbel" pitchFamily="34" charset="0"/>
                <a:cs typeface="Times New Roman" pitchFamily="18" charset="0"/>
              </a:rPr>
              <a:t> </a:t>
            </a:r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71688" y="3786188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628"/>
                <a:gridCol w="4500594"/>
                <a:gridCol w="428628"/>
                <a:gridCol w="428628"/>
                <a:gridCol w="3095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буквы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*1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*2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i="1" dirty="0" err="1" smtClean="0">
                          <a:latin typeface="Arial" pitchFamily="34" charset="0"/>
                          <a:cs typeface="Arial" pitchFamily="34" charset="0"/>
                        </a:rPr>
                        <a:t>птклынужгоахэфпмлогвхтсвжблжоюг</a:t>
                      </a:r>
                      <a:endParaRPr lang="ru-RU" i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err="1" smtClean="0">
                          <a:latin typeface="Arial" pitchFamily="34" charset="0"/>
                          <a:cs typeface="Arial" pitchFamily="34" charset="0"/>
                        </a:rPr>
                        <a:t>сзоэдэьломакаспджхэжзщдлшогрнпчсм</a:t>
                      </a: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err="1" smtClean="0"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r>
                        <a:rPr lang="ru-RU" i="1" smtClean="0">
                          <a:latin typeface="Arial" pitchFamily="34" charset="0"/>
                          <a:cs typeface="Arial" pitchFamily="34" charset="0"/>
                        </a:rPr>
                        <a:t>офзхщогпквуцффячсмитьбювъэдьжд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Сосчитай предметы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187354"/>
            <a:ext cx="5159647" cy="364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Закончи рисунок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780928"/>
            <a:ext cx="6319242" cy="2022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Подбери пару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4962" y="1977230"/>
            <a:ext cx="6588812" cy="4188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88840"/>
            <a:ext cx="748372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за внимание!</a:t>
            </a:r>
            <a:endParaRPr lang="ru-RU" sz="6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</a:rPr>
              <a:t>Развитие мышления (синтез)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453548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5400" b="1" dirty="0">
                <a:solidFill>
                  <a:srgbClr val="000066"/>
                </a:solidFill>
                <a:latin typeface="Times New Roman" pitchFamily="18" charset="0"/>
              </a:rPr>
              <a:t>«</a:t>
            </a:r>
            <a:r>
              <a:rPr lang="ru-RU" sz="6000" b="1" dirty="0">
                <a:solidFill>
                  <a:srgbClr val="000066"/>
                </a:solidFill>
                <a:latin typeface="Times New Roman" pitchFamily="18" charset="0"/>
              </a:rPr>
              <a:t>Составь слова</a:t>
            </a:r>
            <a:r>
              <a:rPr lang="ru-RU" sz="5400" b="1" dirty="0">
                <a:solidFill>
                  <a:srgbClr val="000066"/>
                </a:solidFill>
                <a:latin typeface="Times New Roman" pitchFamily="18" charset="0"/>
              </a:rPr>
              <a:t>»</a:t>
            </a:r>
          </a:p>
          <a:p>
            <a:pPr>
              <a:buFontTx/>
              <a:buNone/>
            </a:pPr>
            <a:r>
              <a:rPr lang="ru-RU" sz="6000" i="1" dirty="0">
                <a:solidFill>
                  <a:srgbClr val="000066"/>
                </a:solidFill>
                <a:latin typeface="Times New Roman" pitchFamily="18" charset="0"/>
              </a:rPr>
              <a:t>Топор - </a:t>
            </a:r>
            <a:r>
              <a:rPr lang="ru-RU" sz="6600" dirty="0">
                <a:solidFill>
                  <a:srgbClr val="000066"/>
                </a:solidFill>
                <a:latin typeface="Times New Roman" pitchFamily="18" charset="0"/>
              </a:rPr>
              <a:t>ропот, тор, рот, </a:t>
            </a:r>
          </a:p>
          <a:p>
            <a:pPr>
              <a:buFontTx/>
              <a:buNone/>
            </a:pPr>
            <a:r>
              <a:rPr lang="ru-RU" sz="6600" dirty="0">
                <a:solidFill>
                  <a:srgbClr val="000066"/>
                </a:solidFill>
                <a:latin typeface="Times New Roman" pitchFamily="18" charset="0"/>
              </a:rPr>
              <a:t>            порт, пот и т.д.</a:t>
            </a:r>
          </a:p>
          <a:p>
            <a:pPr>
              <a:buFontTx/>
              <a:buNone/>
            </a:pPr>
            <a:endParaRPr lang="ru-RU" sz="18900" dirty="0">
              <a:solidFill>
                <a:srgbClr val="000066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ru-RU" sz="54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555875" y="2636838"/>
            <a:ext cx="6119813" cy="2087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  <p:bldP spid="245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</a:rPr>
              <a:t>Развитие мышления (синтез)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4319587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5400" b="1" dirty="0">
                <a:solidFill>
                  <a:srgbClr val="000066"/>
                </a:solidFill>
                <a:latin typeface="Times New Roman" pitchFamily="18" charset="0"/>
              </a:rPr>
              <a:t>«</a:t>
            </a:r>
            <a:r>
              <a:rPr lang="ru-RU" sz="6000" b="1" dirty="0">
                <a:solidFill>
                  <a:srgbClr val="000066"/>
                </a:solidFill>
                <a:latin typeface="Times New Roman" pitchFamily="18" charset="0"/>
              </a:rPr>
              <a:t>Составь слова</a:t>
            </a:r>
            <a:r>
              <a:rPr lang="ru-RU" sz="5400" b="1" dirty="0">
                <a:solidFill>
                  <a:srgbClr val="000066"/>
                </a:solidFill>
                <a:latin typeface="Times New Roman" pitchFamily="18" charset="0"/>
              </a:rPr>
              <a:t>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400" i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  <a:t>т, у, </a:t>
            </a:r>
            <a:r>
              <a:rPr lang="ru-RU" sz="5400" i="1" dirty="0" err="1">
                <a:solidFill>
                  <a:srgbClr val="000066"/>
                </a:solidFill>
                <a:latin typeface="Times New Roman" pitchFamily="18" charset="0"/>
              </a:rPr>
              <a:t>ш</a:t>
            </a:r>
            <a: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  <a:t>, а, к	         а, а, к, </a:t>
            </a:r>
            <a:r>
              <a:rPr lang="ru-RU" sz="5400" i="1" dirty="0" err="1">
                <a:solidFill>
                  <a:srgbClr val="000066"/>
                </a:solidFill>
                <a:latin typeface="Times New Roman" pitchFamily="18" charset="0"/>
              </a:rPr>
              <a:t>н</a:t>
            </a:r>
            <a: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  <a:t>, б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  <a:t/>
            </a:r>
            <a:b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  <a:t>о, к, т                 о, о, е, л, е, к</a:t>
            </a:r>
            <a:br>
              <a:rPr lang="ru-RU" sz="5400" i="1" dirty="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ru-RU" sz="1400" dirty="0"/>
              <a:t/>
            </a:r>
            <a:br>
              <a:rPr lang="ru-RU" sz="1400" dirty="0"/>
            </a:br>
            <a:endParaRPr lang="ru-RU" sz="4400" dirty="0">
              <a:solidFill>
                <a:srgbClr val="000066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</a:rPr>
              <a:t>Развитие мышления (анализ)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482441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5400" b="1" dirty="0">
                <a:solidFill>
                  <a:srgbClr val="000066"/>
                </a:solidFill>
                <a:latin typeface="Times New Roman" pitchFamily="18" charset="0"/>
              </a:rPr>
              <a:t>«Какой? Какая? Какие?»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6000" b="1" i="1" dirty="0">
                <a:solidFill>
                  <a:srgbClr val="000066"/>
                </a:solidFill>
                <a:latin typeface="Times New Roman" pitchFamily="18" charset="0"/>
              </a:rPr>
              <a:t>Трава –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6000" b="1" i="1" dirty="0">
                <a:solidFill>
                  <a:srgbClr val="000066"/>
                </a:solidFill>
                <a:latin typeface="Times New Roman" pitchFamily="18" charset="0"/>
              </a:rPr>
              <a:t>зеленая, мягкая, шелковая, высокая, изумрудная, и т.д.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6000" b="1" i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3068638"/>
            <a:ext cx="8893175" cy="23764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7477125" cy="898525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ПОИСК ДЕВЯТОГО</a:t>
            </a:r>
          </a:p>
        </p:txBody>
      </p:sp>
      <p:pic>
        <p:nvPicPr>
          <p:cNvPr id="6147" name="Picture 3" descr="Определение недостающей фигуры. Задание 1.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23850" y="1341438"/>
            <a:ext cx="2955925" cy="4967287"/>
          </a:xfrm>
          <a:noFill/>
        </p:spPr>
      </p:pic>
      <p:pic>
        <p:nvPicPr>
          <p:cNvPr id="6148" name="Picture 4" descr="Определение недостающей фигуры. Задание 2.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140200" y="1412875"/>
            <a:ext cx="3024188" cy="48958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img1_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750" y="981075"/>
            <a:ext cx="6408738" cy="4705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116013" y="333375"/>
            <a:ext cx="47513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2F1311"/>
                </a:solidFill>
              </a:rPr>
              <a:t>Игры с палочками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468313" y="981075"/>
            <a:ext cx="6624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2F1311"/>
                </a:solidFill>
              </a:rPr>
              <a:t> </a:t>
            </a:r>
            <a:r>
              <a:rPr lang="ru-RU" sz="2000" b="1">
                <a:solidFill>
                  <a:srgbClr val="2F1311"/>
                </a:solidFill>
              </a:rPr>
              <a:t>Из 10 палочек  сложите 3 одинаковых квадрата</a:t>
            </a:r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971550" y="1628775"/>
            <a:ext cx="2149475" cy="720725"/>
            <a:chOff x="1000100" y="2143116"/>
            <a:chExt cx="2148760" cy="72000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00100" y="2143116"/>
              <a:ext cx="720485" cy="720000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14237" y="2143116"/>
              <a:ext cx="720485" cy="720000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28375" y="2143116"/>
              <a:ext cx="720485" cy="720000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</p:grpSp>
      <p:grpSp>
        <p:nvGrpSpPr>
          <p:cNvPr id="3" name="Группа 10"/>
          <p:cNvGrpSpPr>
            <a:grpSpLocks/>
          </p:cNvGrpSpPr>
          <p:nvPr/>
        </p:nvGrpSpPr>
        <p:grpSpPr bwMode="auto">
          <a:xfrm>
            <a:off x="4356100" y="1628775"/>
            <a:ext cx="1435100" cy="1430338"/>
            <a:chOff x="3929058" y="2143116"/>
            <a:chExt cx="1434380" cy="143438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929058" y="2143116"/>
              <a:ext cx="720363" cy="719578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43075" y="2143116"/>
              <a:ext cx="720363" cy="719578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43075" y="2857918"/>
              <a:ext cx="720363" cy="719578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</p:grpSp>
      <p:sp>
        <p:nvSpPr>
          <p:cNvPr id="9222" name="Rectangle 14"/>
          <p:cNvSpPr>
            <a:spLocks noChangeArrowheads="1"/>
          </p:cNvSpPr>
          <p:nvPr/>
        </p:nvSpPr>
        <p:spPr bwMode="auto">
          <a:xfrm>
            <a:off x="323850" y="3246438"/>
            <a:ext cx="6657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>
                <a:solidFill>
                  <a:srgbClr val="2F1311"/>
                </a:solidFill>
              </a:rPr>
              <a:t>Как сложить из  7 палочек  3 треугольника?</a:t>
            </a:r>
          </a:p>
        </p:txBody>
      </p:sp>
      <p:grpSp>
        <p:nvGrpSpPr>
          <p:cNvPr id="7" name="Группа 15"/>
          <p:cNvGrpSpPr>
            <a:grpSpLocks/>
          </p:cNvGrpSpPr>
          <p:nvPr/>
        </p:nvGrpSpPr>
        <p:grpSpPr bwMode="auto">
          <a:xfrm>
            <a:off x="2339975" y="4292600"/>
            <a:ext cx="2500313" cy="1285875"/>
            <a:chOff x="2357422" y="4786322"/>
            <a:chExt cx="1714512" cy="756000"/>
          </a:xfrm>
        </p:grpSpPr>
        <p:sp>
          <p:nvSpPr>
            <p:cNvPr id="13" name="Равнобедренный треугольник 12"/>
            <p:cNvSpPr/>
            <p:nvPr/>
          </p:nvSpPr>
          <p:spPr>
            <a:xfrm>
              <a:off x="2357422" y="4786322"/>
              <a:ext cx="857800" cy="756000"/>
            </a:xfrm>
            <a:prstGeom prst="triangl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14" name="Равнобедренный треугольник 13"/>
            <p:cNvSpPr>
              <a:spLocks noChangeArrowheads="1"/>
            </p:cNvSpPr>
            <p:nvPr/>
          </p:nvSpPr>
          <p:spPr bwMode="auto">
            <a:xfrm rot="10800000">
              <a:off x="2786322" y="4786322"/>
              <a:ext cx="856712" cy="75600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57150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215222" y="4786322"/>
              <a:ext cx="856712" cy="756000"/>
            </a:xfrm>
            <a:prstGeom prst="triangl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C16059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323850" y="620713"/>
            <a:ext cx="2952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>
                <a:solidFill>
                  <a:srgbClr val="2F1311"/>
                </a:solidFill>
              </a:rPr>
              <a:t>Уберите</a:t>
            </a:r>
            <a:r>
              <a:rPr lang="ru-RU" sz="2000" b="1">
                <a:solidFill>
                  <a:srgbClr val="2F1311"/>
                </a:solidFill>
              </a:rPr>
              <a:t>  4 палочки,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>
                <a:solidFill>
                  <a:srgbClr val="2F1311"/>
                </a:solidFill>
              </a:rPr>
              <a:t>    чтобы осталось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>
                <a:solidFill>
                  <a:srgbClr val="2F1311"/>
                </a:solidFill>
              </a:rPr>
              <a:t>       5 квадратов.</a:t>
            </a:r>
          </a:p>
        </p:txBody>
      </p:sp>
      <p:cxnSp>
        <p:nvCxnSpPr>
          <p:cNvPr id="172" name="Прямая соединительная линия 171"/>
          <p:cNvCxnSpPr/>
          <p:nvPr/>
        </p:nvCxnSpPr>
        <p:spPr>
          <a:xfrm>
            <a:off x="714375" y="1928813"/>
            <a:ext cx="792163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>
            <a:off x="1554163" y="1928813"/>
            <a:ext cx="792162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2392363" y="1928813"/>
            <a:ext cx="793750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>
            <a:off x="714375" y="2768600"/>
            <a:ext cx="792163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1554163" y="2768600"/>
            <a:ext cx="79216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>
            <a:off x="2392363" y="2768600"/>
            <a:ext cx="839787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>
            <a:off x="714375" y="3606800"/>
            <a:ext cx="792163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>
            <a:off x="2392363" y="3606800"/>
            <a:ext cx="793750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1554163" y="3606800"/>
            <a:ext cx="792162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>
            <a:off x="2392363" y="4446588"/>
            <a:ext cx="79375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 rot="5400000">
            <a:off x="413544" y="2350294"/>
            <a:ext cx="6032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 rot="5400000">
            <a:off x="1253332" y="2350294"/>
            <a:ext cx="60325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 rot="5400000">
            <a:off x="2092326" y="2349500"/>
            <a:ext cx="603250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 rot="5400000">
            <a:off x="2931319" y="2350294"/>
            <a:ext cx="6032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 rot="5400000">
            <a:off x="412750" y="3189288"/>
            <a:ext cx="604837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rot="5400000">
            <a:off x="1252538" y="3189288"/>
            <a:ext cx="604837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 rot="5400000">
            <a:off x="2930525" y="3189288"/>
            <a:ext cx="604837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rot="5400000">
            <a:off x="2030413" y="3130550"/>
            <a:ext cx="7239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 rot="5400000">
            <a:off x="413544" y="4028281"/>
            <a:ext cx="6032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 rot="5400000">
            <a:off x="2931319" y="4028281"/>
            <a:ext cx="6032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rot="5400000">
            <a:off x="2092326" y="4027487"/>
            <a:ext cx="603250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единительная линия 192"/>
          <p:cNvCxnSpPr/>
          <p:nvPr/>
        </p:nvCxnSpPr>
        <p:spPr>
          <a:xfrm rot="5400000">
            <a:off x="1253332" y="4028281"/>
            <a:ext cx="60325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/>
          <p:nvPr/>
        </p:nvCxnSpPr>
        <p:spPr>
          <a:xfrm>
            <a:off x="1554163" y="4446588"/>
            <a:ext cx="792162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714375" y="4446588"/>
            <a:ext cx="792163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7" name="Rectangle 53"/>
          <p:cNvSpPr>
            <a:spLocks noChangeArrowheads="1"/>
          </p:cNvSpPr>
          <p:nvPr/>
        </p:nvSpPr>
        <p:spPr bwMode="auto">
          <a:xfrm>
            <a:off x="3995738" y="692150"/>
            <a:ext cx="36718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>
                <a:solidFill>
                  <a:srgbClr val="2F1311"/>
                </a:solidFill>
              </a:rPr>
              <a:t>Переложите</a:t>
            </a:r>
            <a:r>
              <a:rPr lang="ru-RU" sz="2000" b="1">
                <a:solidFill>
                  <a:srgbClr val="2F1311"/>
                </a:solidFill>
              </a:rPr>
              <a:t>  3 палочки так, чтобы получилось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>
                <a:solidFill>
                  <a:srgbClr val="2F1311"/>
                </a:solidFill>
              </a:rPr>
              <a:t>      3 равных квадрата</a:t>
            </a:r>
          </a:p>
        </p:txBody>
      </p:sp>
      <p:cxnSp>
        <p:nvCxnSpPr>
          <p:cNvPr id="147" name="Прямая соединительная линия 146"/>
          <p:cNvCxnSpPr/>
          <p:nvPr/>
        </p:nvCxnSpPr>
        <p:spPr>
          <a:xfrm>
            <a:off x="4932363" y="2060575"/>
            <a:ext cx="1019175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6084888" y="2060575"/>
            <a:ext cx="1019175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4932363" y="2997200"/>
            <a:ext cx="1019175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>
            <a:off x="6011863" y="2997200"/>
            <a:ext cx="1019175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4932363" y="4005263"/>
            <a:ext cx="1019175" cy="47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6084888" y="4005263"/>
            <a:ext cx="1019175" cy="47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 rot="5400000">
            <a:off x="4545807" y="2520156"/>
            <a:ext cx="776288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 rot="5400000">
            <a:off x="5625307" y="2520156"/>
            <a:ext cx="776288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6706394" y="2520156"/>
            <a:ext cx="776288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 rot="5400000">
            <a:off x="4545807" y="3455194"/>
            <a:ext cx="776287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rot="5400000">
            <a:off x="5625307" y="3528219"/>
            <a:ext cx="776287" cy="3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 rot="5400000">
            <a:off x="6627812" y="3462338"/>
            <a:ext cx="931863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93 -0.00185 L 0.11858 -0.0018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34739 -0.16436 " pathEditMode="relative" rAng="0" ptsTypes="AA">
                                      <p:cBhvr>
                                        <p:cTn id="27" dur="3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4444 -0.15857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4-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534</Words>
  <Application>Microsoft Office PowerPoint</Application>
  <PresentationFormat>Экран (4:3)</PresentationFormat>
  <Paragraphs>141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8</vt:i4>
      </vt:variant>
      <vt:variant>
        <vt:lpstr>Заголовки слайдов</vt:lpstr>
      </vt:variant>
      <vt:variant>
        <vt:i4>24</vt:i4>
      </vt:variant>
    </vt:vector>
  </HeadingPairs>
  <TitlesOfParts>
    <vt:vector size="36" baseType="lpstr">
      <vt:lpstr>Arial</vt:lpstr>
      <vt:lpstr>Calibri</vt:lpstr>
      <vt:lpstr>Corbel</vt:lpstr>
      <vt:lpstr>Times New Roman</vt:lpstr>
      <vt:lpstr>4-20</vt:lpstr>
      <vt:lpstr>Оформление по умолчанию</vt:lpstr>
      <vt:lpstr>1_Оформление по умолчанию</vt:lpstr>
      <vt:lpstr>2_Оформление по умолчанию</vt:lpstr>
      <vt:lpstr>Кимоно</vt:lpstr>
      <vt:lpstr>1_Кимоно</vt:lpstr>
      <vt:lpstr>2_Кимоно</vt:lpstr>
      <vt:lpstr>3_Кимоно</vt:lpstr>
      <vt:lpstr>Развивающие задания для активизации познавательной деятельности младших школьников</vt:lpstr>
      <vt:lpstr>Развитие понятийного мышления</vt:lpstr>
      <vt:lpstr>Развитие мышления (синтез)</vt:lpstr>
      <vt:lpstr>Развитие мышления (синтез)</vt:lpstr>
      <vt:lpstr>Развитие мышления (анализ)</vt:lpstr>
      <vt:lpstr>ПОИСК ДЕВЯТОГО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Сколько на чертеже различных треугольников?</vt:lpstr>
      <vt:lpstr>Задачи на логику</vt:lpstr>
      <vt:lpstr>Поиск  закономерностей </vt:lpstr>
      <vt:lpstr>Разгадай ребусы.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Сосчитай предметы</vt:lpstr>
      <vt:lpstr>Закончи рисунок </vt:lpstr>
      <vt:lpstr>Подбери пару 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развивающих заданий для актизации познавательной деятельности младших школьников</dc:title>
  <dc:creator>SamLab.ws</dc:creator>
  <cp:lastModifiedBy>ASUS</cp:lastModifiedBy>
  <cp:revision>17</cp:revision>
  <dcterms:created xsi:type="dcterms:W3CDTF">2011-11-01T10:06:50Z</dcterms:created>
  <dcterms:modified xsi:type="dcterms:W3CDTF">2023-04-20T18:33:24Z</dcterms:modified>
</cp:coreProperties>
</file>